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340" r:id="rId3"/>
    <p:sldId id="342" r:id="rId4"/>
    <p:sldId id="341" r:id="rId5"/>
    <p:sldId id="280" r:id="rId6"/>
    <p:sldId id="343" r:id="rId7"/>
    <p:sldId id="281" r:id="rId8"/>
    <p:sldId id="285" r:id="rId9"/>
    <p:sldId id="346" r:id="rId10"/>
    <p:sldId id="347" r:id="rId11"/>
    <p:sldId id="353" r:id="rId12"/>
    <p:sldId id="351" r:id="rId13"/>
    <p:sldId id="352" r:id="rId14"/>
    <p:sldId id="261" r:id="rId15"/>
    <p:sldId id="257" r:id="rId16"/>
    <p:sldId id="258" r:id="rId17"/>
    <p:sldId id="259" r:id="rId18"/>
    <p:sldId id="260" r:id="rId19"/>
    <p:sldId id="355" r:id="rId20"/>
    <p:sldId id="262" r:id="rId21"/>
    <p:sldId id="263" r:id="rId22"/>
    <p:sldId id="356" r:id="rId23"/>
    <p:sldId id="264" r:id="rId24"/>
    <p:sldId id="283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82" r:id="rId36"/>
    <p:sldId id="35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k Feamster" initials="NF" lastIdx="1" clrIdx="0">
    <p:extLst>
      <p:ext uri="{19B8F6BF-5375-455C-9EA6-DF929625EA0E}">
        <p15:presenceInfo xmlns:p15="http://schemas.microsoft.com/office/powerpoint/2012/main" userId="S::feamster@uchicago.edu::a8de9ba3-b3dc-4e1e-936d-2fb5b40f211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0724"/>
    <p:restoredTop sz="96327"/>
  </p:normalViewPr>
  <p:slideViewPr>
    <p:cSldViewPr snapToGrid="0" snapToObjects="1">
      <p:cViewPr varScale="1">
        <p:scale>
          <a:sx n="139" d="100"/>
          <a:sy n="139" d="100"/>
        </p:scale>
        <p:origin x="192" y="1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2-03T21:20:58.770" idx="1">
    <p:pos x="6739" y="1753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2T23:54:49.29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A020F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17198 12982 24575,'-37'0'0,"-1"0"0,1 0 0,-1 4 0,-1 1 0,-1 2 0,4 0 0,-1 2 0,-1 0 0,0 1-820,-5 1 1,-1 1 0,0 0 0,0 0 728,3 1 1,0 0 0,0 1 0,0-1 90,-7 2 0,-1 0 0,1 0 0,2-1 0,2 0 0,2-1 0,-1-1 200,-3 0 0,0-1 0,3 1-200,1 6 0,2-4 357,-4-12 0,1 0-357,12 5 0,0 1 0,-11 1 0,-1-2 0,10-5 0,0 0 0,0 3 0,-3 1 0,3-1 0,-1-5 0,1 0 0,-9-1 0,0 2 933,2 6 0,2 1-933,0-6 0,1 0 229,-6 13 0,0 2-229,3-12 0,1 1 0,4 10 0,-2 2 0,-10-6 0,0 3 0,9 10 0,1 1 0,-2-7 0,0 1 0,4 13 0,1 1 0,-4-6 0,-2-1-273,11-7 1,-1 1 0,-1 0 272,-6 7 0,-2 1 0,1-1 0,2-6 0,0-1 0,0 2 0,7 1 0,0 3 0,1 0 0,1-3 0,-2 0 0,2-3 0,0 1-54,-1 1 0,-1 0 0,2 0 54,-5 6 0,1 0 0,4-1 0,-1-1 0,-6 0 0,2 1 0,12 6 0,1-1 0,-4-13 0,3-1 0,2 24 0,10-25 810,32-10-810,14 4 0,8 7 0,-10 1 0,2 5 0,2 0-473,-3-2 0,4 0 1,-1 1-1,0 1 473,0 2 0,0 1 0,-1 1 0,-1 0 0,-5-2 0,-2 0 0,0-1 0,1-2-271,4-2 1,2-2 0,-1-1 0,-3 2 270,2 8 0,-4 1 0,2-2 0,6-7 0,2-2 0,-4 3-219,-9 5 1,-3 3 0,1-2 218,7-6 0,1-1 0,-2 2 0,-5 5 0,-2 3 0,2-4 0,6-5 0,2-2 0,-2 1 0,0 6 0,-2 3 0,0-3 0,1-4 0,0-2 0,-1 2 0,-1 5 0,-2 3 0,0-4-19,10 2 1,0-3 18,-3 1 0,-1-3 931,-8-9 0,0-2-931,7 3 0,-1 1 577,-10-3 0,1-1-577,9-3 0,3 0 386,3 7 0,0-3-386,-2-12 0,1 0 0,8 14 0,2 0 0,-4-14 0,0 0 0,-3 6 0,0-1 0,-8-5 0,1-2 0,1-2-323,2-2 0,1-3 0,1 3 323,3 2 0,1 2 0,-1-2 0,0-7 0,-1-3 0,2 1 0,2 5 0,1 0 0,-2-1 0,-9-4 0,-2-2 0,1 1-105,1 3 1,1 1-1,-2-2 105,-1-5 0,-2-3 0,0 2 0,12 1 0,2-1-605,-7-5 1,2-3-1,3 2 605,-2 7 0,3 2 0,1 1 0,0-3-453,-9 1 0,0-2 0,1-1 0,0 1 1,1 1 452,6-1 0,1 2 0,1 0 0,0 0 0,-2-1 0,-3 0 0,-2-1 0,0 0 0,0 0 0,-1 1-177,8-3 1,-2 0 0,0 1 0,1-1 176,-2 1 0,1-1 0,-1 0 0,-1 1 0,-5 1 0,-1 0 0,-1 0 0,0 1-184,7-3 0,0 1 0,0-1 184,3-1 0,1-1 0,-2 0 0,-9 2 0,-2 0 0,1-1 0,3 1 0,2 1 0,-2-3 0,-1-1 0,-2-3 0,0 3 397,-1 4 1,0 2-1,-1 0-397,1-2 0,0-1 0,-1 0 0,-2-2 0,0 0 0,-2 1 0,13-1 0,-3 1 1127,-10 1 1,-1 1-1128,0-1 0,-3 4 1791,-5 10-1791,-3-11 1085,-16-1-1085,0-4 170,0-6 0,0-6-170,0-11 0,0-3 0,0 9 0,0-3 0,0 0-209,0-5 0,0 0 0,0 2 209,0 5 0,0 3 0,0 0 0,1-14 0,-2 4 0,-7 16 0,0 3 0,8-2 0,-4 5 0,-27 3 0,11-11 0,1 11 0,-13-7 313,23 3 1,-1-1-314,-11 2 0,-1-1 0,3-11 0,1-1 0,-12 0 0,1 2 0,9 6 0,1 1 0,-7-4 0,1 3 0,6 9 0,2 1 0,-2-10 0,-4 12 0,-1 1 0,0-5 0,-3 2 0,-5 1 0,-2 7 0,0 0 0,1-6 0,-1 1 0,-9 13 0,0 0 0,11-13 0,1-1 0,-10 6 0,-2 0 0,3-7 0,-2-1-384,1 8 1,-4 1-1,1 1 384,2-3 0,0-1 0,-1 1 0,6 4 0,-1 0 0,0 0 0,2 1 0,-4-1 0,1 1 0,0-1-16,-2-4 0,0-1 1,4 4 15,2 6 0,3 0 0,-3-5 0,3-2 0,-3-6 0,0 11 0,-8-12 1147,6 16-1147,-7 0 25,19 0 1,-1 0-26,-13 0 0,14 0 0,-1 0 0,-9 0 0,0 0 0,7 0 0,-5 0 0,6 0 0,-9 0 0,1 0 0,0 0 0,-1 0 0,1 0 0,16 0 0,-13 0 0,5 0 0,-10 0 0,9 0 0,-3 0 0,11 0 0,1 0 0,3 0 0,16 16 0,-16-12 0,12 11 0,-27-15 0,27 0 0,-12 16 0,16-12 0,0 12 0,-15-16 0,11 15 0,-12-11 0,16 12 0</inkml:trace>
  <inkml:trace contextRef="#ctx0" brushRef="#br0" timeOffset="16130">26652 14887 24575,'36'0'0,"-12"0"0,3 0 0,0 0 0,0 0 0,5-1 0,-1 2 0,-4 7 0,-1 0 0,4-6 0,-1 0 0,10 14 0,-13-8 0,-1-1 0,10-3 0,-10 4 0,1 0 0,1-8 0,1 0 0,3 7 0,1 1 0,9-5 0,2-2 0,6 6 0,0 2 0,-6 0 0,0-2 0,-8-6 0,0-1 0,-5 3 0,17 12 0,-21-14 0,-1-2 0,1 1 0,-1 0 0,14 0 0,-13 0 0,-1 0 0,11 0 0,-9 0 0,22 0 0,-17 0 0,0 0 0,2 0 0,-6 0 0,-1 0 0,1 0 0,-1 0 0,0-1 0,-3 2 0,3 15 0,7-12 0,-23 12 0,21-16 0,-13 0 0,17 0 0,-1 0 0,-10 0 0,1 0 0,13 0 0,-13 0 0,-1 0 0,2 0 0,7 0 0,-7 0 0,-2-8 0,1 0 0,1 6 0,1 0 0,7-6 0,1 0 0,3 8 0,0 0 0,-3-7 0,0-1 0,3 6 0,1 0 0,3-6 0,0 0 0,-2 8 0,0 0 0,-7-4 0,2-1 0,-2-2 0,16-2 0,-2-1 0,1 0 0,0 0 0,-14 4 0,0 0 0,-1 3 0,8 2 0,-2 2 0,4-1 0,-1 0 0,-7 0 0,-2 0 0,-2 0 0,-1 0 0,3-1 0,1 2 0,-4-2 0,0 2 0,4-2 0,1 2 0,-1-2 0,0 2 0,5-1 0,-1 0 0,-3-1 0,0 2 0,11-1 0,0 0 0,-9 0 0,-1 0 0,2 0 0,0 0 0,-3 0 0,-3 0 0,14 0 0,-21-8 0,-1 0 0,10 4 0,-10-4 0,1 0 0,13 8 0,-9 0 0,-1 0 0,8 0 0,-7 1 0,-1-2 0,10-14 0,-5 13 0,-1 0 0,6-14 0,-12 15 0,-3 2 0,-4-1 0,11 0 0,-27 0 0,12 0 0,-8 0 0,-7 0 0,23 0 0,-4 0 0,-1 0 0,13 0 0,-29 0 0,13 16 0,-16-12 0,-16 11 0,13-15 0,-13 0 0</inkml:trace>
  <inkml:trace contextRef="#ctx0" brushRef="#br0" timeOffset="58350">18680 15487 24575,'0'35'0,"0"-3"0,0 3 0,0 2 0,0 0 0,-8 4 0,0 1 0,6 1 0,0-2 0,-14 6 0,15-21 0,2-1 0,-1 10 0,0 0 0,0 1 0,0-1 0,0-15 0,0-5 0,0 1 0,0-12 0,0 12 0,0-16 0,0 0 0,0 0 0</inkml:trace>
  <inkml:trace contextRef="#ctx0" brushRef="#br0" timeOffset="60300">18644 15593 24575,'26'0'0,"-1"0"0,22 0 0,-12 0 0,-1 0 0,13 0 0,-22-1 0,1 2 0,0 6 0,-1 1 0,14-4 0,-4 12 0,-3-16 0,-28 16 0,27-12 0,-27 11 0,12-15 0,-9 16 0,-5-12 0,6 27 0,-8-27 0,16 12 0,-12 0 0,11-13 0,-15 29 0,0-28 0,-15 11 0,11-7 0,-12-6 0,8 6 0,-9 8 0,-26-12 0,23 11 0,0 1 0,-5-14 0,-1 0 0,-9 29 0,16-27 0,3 12 0,0 0 0,-3-12 0,-1 11 0,-11-15 0,27 0 0,-12 0 0,16 0 0,-8 0 0,6 0 0,-21 0 0,3 0 0,1 0 0,-13 0 0,13 0 0,-1 0 0,4 0 0,16 0 0,0 0 0</inkml:trace>
  <inkml:trace contextRef="#ctx0" brushRef="#br0" timeOffset="62316">19279 15699 24575,'0'31'0,"0"0"0,8-4 0,0-1 0,-4 17 0,12-7 0,-16-1 0,0-15 0,0 11 0,0-12 0,0 1 0,0-4 0,0-1 0,0-11 0,0 12 0,0 0 0,0-12 0,0 27 0,0-19 0,0 21 0,0-5 0,0-9 0,0-3 0,0-1 0,0-11 0,0 28 0,0-13 0,0 17 0,0-1 0,1-9 0,-2-1 0,-15-2 0,12 17 0,-12-38 0,16 21 0,0-19 0,0 12 0,0-1 0,0-11 0,0 28 0,0-28 0,0 11 0,0-15 0,0 0 0</inkml:trace>
  <inkml:trace contextRef="#ctx0" brushRef="#br0" timeOffset="65016">19579 16034 24575,'-19'-20'0,"-28"4"0,31 16 0,-33 0 0,37 16 0,-4-12 0,1 12 0,11-16 0,-12 0 0,16 15 0,0-11 0,0 12 0,-16-16 0,13 16 0,-29-12 0,13 27 0,-1-27 0,-11 12 0,27-9 0,-12-5 0,16 6 0,0-8 0,0 0 0,0 16 0,0-12 0,0 12 0,0-16 0,0 15 0,0-11 0,0 12 0,0-1 0,16-11 0,-12 28 0,27-28 0,-11 27 0,15-27 0,-16 27 0,13-27 0,-28 12 0,11-16 0,-15 0 0,16 0 0,-4 16 0,21-13 0,-5 29 0,7-13 0,0 1 0,0-4 0,-15-16 0,11 0 0,-27 8 0,12-6 0,-16 5 0,0-7 0,16 0 0,-12 16 0,27-12 0,-11 27 0,-1-27 0,5 28 0,-22-28 0,5 11 0,-7-15 0,0 0 0</inkml:trace>
  <inkml:trace contextRef="#ctx0" brushRef="#br1" timeOffset="74001">18538 15399 24575,'-15'43'0,"5"-3"0,0 4 0,-4-2 0,1 2-487,6-2 0,2 3 1,-1-2 486,-2-6 0,-1-2 0,3 1 0,3 13 0,2 0 237,-8-5 1,2-2-238,6-14 0,2-1 120,-1 3 1,0-2-121,0 10 0,0-9 0,0 0 0,0 11 372,0-15 0,0 1-372,-2 0 0,4-1 0,14-2 0,-12 24 0,19-19 0,-5 9 0,-6 6 0,19-8 0,-27 0 0,27 1 0,-27-17 0,27 13 0,5-13 0,-10-2 0,3 2 0,1-1 0,2-1 0,3-3 0,-1-1 0,-3 4 0,1 0 0,2-3 0,2-1 0,8 4 0,-2 1 0,-9 0 0,1 0 0,3-6 0,4-1 0,-3 1 0,-3 6 0,0-1 0,1-9 0,2-3 0,-2 2 0,1 9 0,-2-1 0,5-12 0,-1-2 0,-11 7 0,-1 0 0,6-7 0,0-2 0,-1 1 0,-1 0 0,-2 0 0,-1 0 0,2 0 0,-1 0 0,6 0 0,0 0 0,1-16 0,-1-4 0,-9 4 0,-1-3 0,-5-5 0,-1-3 0,2 0 0,1-1 0,5-2 0,-5-2 0,-14-2 0,0-1 0,15-3 0,1-2 0,-12-4 0,-5-3-220,0 10 1,-1-1 0,1 0 219,4 2 0,1 0 0,-4 0 0,-5-2 0,-3-1 0,1 2 0,7-5 0,0 2-58,-6-2 0,-4 0 58,-6 2 0,0 1 0,8 2 0,-4 0 0,-18-6 0,-3 0 0,14 3 0,-1 1 0,-16 3 0,-3 0 0,4-3 0,1-1 0,4 4 0,-3 2 0,-8 5 0,-1 3 0,15 3 0,-1 3 326,-12 10 1,-2 2-327,10-4 0,1 1 60,-3 8 1,-1 2-61,-3-7 0,1 0 0,-10 8 0,7 0 0,-3 0 0,0 0 0,-1 0 0,4 0 0,-2 0 0,-16 0 0,0 0 0,16 0 0,1 0 0,-3 0 0,2 0 0,7 0 0,3 0 0,-12 0 0,17 0 0,-5 0 0,22 0 0,-21 0 0,3 0 0,-15 0 0,10 8 0,-1 0 0,-13-4 0,6 3 0,-1 1 0,-13 0 0,10-6 0,-2 6 0,19-8 0,-15 0 0,10 7 0,-1 2 0,-13-5 0,13 10 0,1 3 0,-11 3 0,1-1 0,14-3 0,-1-1 0,-15 5 0,-6 0 0,23 11 0,-11-27 0,27 12 0,-12-16 0</inkml:trace>
  <inkml:trace contextRef="#ctx0" brushRef="#br1" timeOffset="89767">26229 9260 24575,'0'36'0,"0"-9"0,0 4 0,0 12 0,0 3-600,0-9 0,0 3 1,0 0 599,0 5 0,0 0 0,0-1 0,0-7 0,0-2 0,0 0 290,0 14 1,0-4-291,0-8 0,0-3 297,0 13-297,0-15 0,0 1 0,0 14 0,0-13 0,0 2 0,-1 8 0,2-1 460,2-10 1,2 0-461,3 9 0,2 0 0,-6-9 0,3-3 0,8-2 0,2-1 0,-8 7 0,1-1 0,7-10 0,2 1 0,-2 10 0,1 0 0,0-10 0,-1-1 0,-7 11 0,0-1 0,5-13 0,1-1 0,-5 14 0,-2 1 0,10 5 0,-3-17 0,0-1 0,-5 12 0,5-11 0,2 0 0,9 17 0,-10-6 0,1 0 0,0-13 0,0 0 0,-1 13 0,1 0 0,17-1 0,-25-8 0,0 1 0,21 2 0,-11 8 0,-1 1 0,-3-1 0,-16-16 0,0 13 0,16-13 0,-5 17 0,23-1 0,-7-8 0,-7-9 0,11 6 0,-27-21 0,27 13 0,-27 0 0,28-12 0,-13 27 0,17-11 0,-1-1 0,-16 13 0,13-28 0,-13 27 0,25-27 0,-7 27 0,6-27 0,-8 12 0,-15-16 0,11 0 0,-11 0 0,3 0 0,5 0 0,2 0 0,2 0 0,1 0 0,2 0 0,1 0 0,2 0 0,1 1 0,2-2-671,7-3 0,1-2 0,3 0 671,-8 2 0,2-1 0,0 1 0,0-2 0,-2-2 0,0-1 0,-1-1 0,1 1 0,0 0 0,0 1 0,0-1 0,0 0 0,-1 0 0,1 1 0,-2-1 0,-1 0-308,6-3 1,-1 1 0,-1-2 307,0 0 0,0-2 0,-2 0-29,-7 3 0,-1 0 1,-2-1 28,6-8 0,0-1 0,4 5 0,0-1 0,-2-7 0,1-1 0,-8 8 0,2-1 0,-2 1 0,7-10 0,0 1 0,-13 9 0,1 0 0,0 3 0,11 1 0,-1 1 0,-3-3 0,0-2 0,3-3 0,0-1 0,-3 3 0,-1-1 0,-4-6 0,1 1 0,9 6 0,2 3 0,-10-1 0,1-2 0,-1 3 0,2-2 0,-1 1 0,-1 2 0,0-1 0,0 0 0,3-1 0,-5 1 951,-5 2 0,-1 1-951,11-5 0,-5 0 1017,-12-1-1017,-3-28 102,-16 23-102,0-14 0,0-6 0,0 11 0,0-1 0,0 2 0,0-4 0,0 0 0,0-1 0,0-2 0,0 2 0,0 3 0,0 0 0,0 0 0,0-6 0,0-1 0,0 2 0,0-3 0,0 2 0,0-5 0,0 4 0,0-6 0,0 14 0,0 1 0,0 1 0,-6 5 0,-4 1 0,-9-11 0,2 11 0,-2-1 0,2 7 0,-1-1 0,0-6 0,1 1 0,-11-2 0,5 2 0,-3 1 0,3 8 0,-1 1 0,-10-19 0,-2 1 0,1 13 0,-1 1 0,10-2 0,0-2 0,0 0 0,-10-6 0,-1 3 0,7 10 0,-2 1 0,0-1 0,2-1 0,1 0 0,-2 2 0,-1 5 0,-1 2 0,0-1 0,-1-3 0,-1 0 0,0 0-229,-3 1 0,0 0 1,1-2 228,3-3 0,1-2 0,-2 1-355,-1 7 1,-3 1 0,0 0 0,2-2 354,-6-10 0,1-4 0,-3 4 0,4 11 0,-3 3 0,-1 1 0,1-2 0,3-3 0,1-3 0,0 1 0,0 2 0,1 3 0,-2 1 0,2 0 0,0 2 0,-9-3 0,1 2 0,0 0 0,1 0 0,0 0 0,-1 2 0,9 3 0,-1 0 0,0 2 0,-1 0-485,-4 2 0,0 1 0,-1 0 0,-1 1 485,-2-1 0,-1 0 0,0 1 0,-1 2 0,8 0 0,0 1 0,0 0 0,0 2 0,0 0 0,3 0 0,-1 0 0,1 1 0,1 0 0,-2 0 0,-8 1 0,-1-1 0,0 1 0,1 0 0,4 0 0,0 2 0,0-1 0,0-1 0,0-2 0,0-1 0,0-1 0,2 0-280,-8-1 0,2-2 0,1 2 280,-1 4 0,2 1 0,0-3 0,7-7 0,1-2 0,2 2 270,-6 5 1,1 1-271,-1 1 0,0-2 622,10-5 0,1 0-622,4 6 0,0 0 1025,1-8 1,1 0-1026,-1 7 0,1 1 1047,-22-4-1047,19 5 0,3-2 0,-3-7 0,-3 0 0,27 0 0,-12 0-820,16 0 1,0 0 0,0 0 0</inkml:trace>
  <inkml:trace contextRef="#ctx0" brushRef="#br1" timeOffset="94694">26652 11201 24575,'-43'0'0,"9"-1"0,-6 1 0,-1 1 0,-7 2 0,-1 3 0,-3 0-656,10 0 1,-1-1-1,-2 1 1,-1 2 0,0 3 110,3 0 0,-1 3 0,-1 1 1,0 1-1,-1 2 0,1 2 135,7-3 0,0 2 1,0 1-1,-1 0 1,0 2-1,0 0 0,0 1 1,-1 0 318,3-1 0,0 0 1,-1 1-1,0 1 1,0 0-1,-1 1 0,0 0 1,1 0-1,0 1 1,0-1-97,-1 2 0,0 1 1,0 0-1,1 1 0,-1 0 1,1 0-1,-1 0 0,1 0 1,-1 1-1,1-1 187,-1 0 0,0 0 0,0 0 0,-1 1 0,1 0 0,0-1 0,1 0 0,-1 0 0,2 0 0,0 0 0,0-1 0,0 0 0,1 0 0,0 0 0,1 0 0,-1-1 0,2 0 0,-1 1 0,1-2-218,-6 7 0,0-1 1,1 0-1,0-1 1,1 0-1,-1-1 1,2-1 217,-2 0 0,0-2 0,1-1 0,0 0 0,1 0 0,0 1 86,-3 4 1,1 1 0,0-1 0,1 0 0,0-1-87,-3 0 0,1 0 0,0-2 0,1 1 0,-1 0 0,1-1 0,0 0 0,2 1 562,4-3 0,2 0 0,0 0 0,0 0-562,0-1 0,0 0 0,0-1 0,1 0 1092,-4 1 0,1 0 0,2-1-605,-6 11 0,3-3 1105,7-13 0,3-3-1592,5 4 2223,3-5-2223,16-15 1521,-16 0-1521,13 0 259,-13 0-259,8 8 0,-20 7 0,-9 3 0,-3 4 0,-6 4-700,9-4 0,-4 3 0,-2 2 0,-1 0 700,8-4 0,-1 0 0,0 0 0,-1 1 0,0 1 0,4-2 0,0 0 0,-1 1 0,1 1 0,0-1 0,0 0 0,-6 4 0,1 1 0,-1-1 0,1 0 0,1 0 0,-1 0 0,0 0 0,0 0 0,2 0 0,0-1 0,0 3 0,1 0 0,1-1 0,-2 0-344,-1 0 1,-2 0 0,1-1 0,2 0 343,-4 3 0,3-2 0,-1-1-200,0-7 1,1-1 0,1 2 199,7 4 0,1 3 0,0-2 0,-2-7 0,-1-1 0,1 1 0,0 5 0,1 2 0,1-1 0,2-2 0,0-1 0,-1-1 0,-5-1 0,-2-1 0,3 1 0,3 2 0,3 1 0,-2 0 0,-2 0 0,0 0 0,0-2 0,-7 7 0,4-3 0,11-2 0,0-5 1243,-3-9 1,1-2-1244,9 16 766,-10-15 1,3 1-767,18 10 751,-12-4-751,16-16 0,-16 0 0,13 0 0,-13 0 0</inkml:trace>
  <inkml:trace contextRef="#ctx0" brushRef="#br1" timeOffset="96594">20020 15187 24575,'0'35'0,"0"1"0,1-1 0,-2 0 0,-6 1 0,-2-1 0,6 12 0,-6-22 0,2-1 0,7 3 0,-16-7 0,12 11 0,-11-11 0,15 15 0,-16 0 0,14-9 0,0-1 0,-14 14 0,16-3 0,0-13 0,0-21 0,0 6 0,16-8 0,19 0 0,4 0 0,-6 0 0,1 0 0,13 0 0,-21 0 0,1 0 0,3 1 0,-1-2 0,10-7 0,-13 7 0,-1 0 0,10-7 0,1 8 0,-17 0 0,13-15 0,-5 11 0,10-28 0,6 29 0,-23-13 0,11 16 0,-27 0 0,12 0 0</inkml:trace>
  <inkml:trace contextRef="#ctx0" brushRef="#br1" timeOffset="99327">29916 11571 24575,'0'35'0,"0"-7"0,0 3 0,0 11 0,0 4-605,0-8 1,0 2 0,0 0 604,0 4 0,0 1 0,0-1 0,0-2 0,0 0 0,0-2 293,0 11 0,0-4-293,0-19 0,0-1 300,0 20-300,0-28 0,0 1 0,0 11 0,0-27 0,0 12 0</inkml:trace>
  <inkml:trace contextRef="#ctx0" brushRef="#br1" timeOffset="101625">29845 11712 24575,'35'0'0,"1"0"0,-9 0 0,6 8 0,-21-6 0,19 6 0,-27-8 0,28 0 0,-13 0 0,17 0 0,-1 0 0,-16 0 0,13 0 0,-28 0 0,11 16 0,-15-13 0,0 13 0,0 0 0,0-12 0,0 11 0,0-15 0,0 16 0,0-12 0,0 27 0,0-11 0,0 15 0,0-15 0,0 11 0,0-27 0,0 27 0,0-27 0,0 12 0,0-16 0,0 16 0,0-12 0,0 11 0,-15-15 0,11 0 0,-28 0 0,-3 0 0,-4 16 0,6-14 0,-1 0 0,-13 14 0,20-15 0,1-2 0,-1 1 0,-4 0 0,27 7 0,-12-5 0,16 6 0,-16-8 0,12 0 0,-11 0 0,15 0 0</inkml:trace>
  <inkml:trace contextRef="#ctx0" brushRef="#br1" timeOffset="103399">30286 11836 24575,'0'35'0,"0"0"0,0-9 0,0-1 0,0 14 0,0-13 0,0-1 0,0 18 0,0-17 0,0 1 0,-1 12 0,2 1 0,3-3 0,0 0 0,-5 3 0,4-1 0,9-12 0,-1-1 0,-7 17 0,12-8 0,-16 0 0,0 1 0,16-1 0,-13 0 0,13-15 0,-16 11 0,0-27 0,0 12 0,0-16 0</inkml:trace>
  <inkml:trace contextRef="#ctx0" brushRef="#br1" timeOffset="105260">30780 12100 24575,'-31'10'0,"-1"0"0,-2 12 0,0 3 0,-6-6 0,1 1 0,14 2 0,1 3 0,-1-1 0,-4-5 0,-1-1 0,2 0 0,-4 8 0,2-1 0,3-11 0,1-1 0,3 4 0,3-1 0,0-4 0,4 4 0,1-16 0,11 0 0,-12 15 0,0-11 0,-3 12 0,-16-16 0,15 0 0,4 16 0,16-12 0,0 11 0,16-15 0,4 0 0,15 0 0,-10 0 0,1 0 0,21 0 0,-13 8 0,0 0 0,-2-7 0,-1 2 0,5 13 0,-1-1 0,-7-13 0,-1 0 0,-1 14 0,-1-1 0,10-11 0,-16 12 0,13-16 0,-28 16 0,19-12 0,-5 11 0,9-15 0,9 0 0,-1 0 0,-16 0 0,13 0 0,-28 0 0,11 0 0,-15 0 0,0 0 0</inkml:trace>
  <inkml:trace contextRef="#ctx0" brushRef="#br2" timeOffset="114967">27605 4057 8191,'-20'0'0,"-27"0"3276,8 0-2728,7 3 1,-6 2 0,-2 3-549,3 1 0,-2 2 0,-2 3 0,0 3-57,-1 1 0,0 3 0,-1 3 0,-1 1 0,-1 0 57,7-3 0,-1 0 0,-1 2 0,1 0 0,-1 1 0,1 2 0,2 0 0,0 2 0,1 2 0,1 2 0,1 0 0,-1-1 0,1 1 0,0-3 0,-5 2 0,-1-1 0,1-1 0,1-1 0,1 2 0,2 0 215,0 7 1,3 1 0,0 0 0,2-2 0,0-3-216,1-6 0,-1-4 0,2 0 0,2 2 1092,-2 8 0,3 1 0,-1-3-426,-9 1 1,2-3-667,9 5 0,1-1 56,-3-10 1,1-1-57,6 2 0,3 1 3276,-4 9-2810,4 0 1386,16-15-1852,0 27 352,0-16-352,0 2 0,0 3 0,-1-5 0,2 1 0,6 10 0,2 2 0,0-3 0,2 0 0,-3 4 0,3-2 0,5-11 0,-1-1 0,-6 3 0,2-1 0,14-6 0,1 1 0,-11 3 0,1 0 0,17 4 0,-1-1 0,-16-2 0,-1-1 0,11-3 0,-1-1 0,-7 0 0,0-4 0,17-3 0,-18 3 0,1 1 0,7-12 0,1 0 0,-3 8 0,1 3 0,9 2 0,3-1 0,3-1 0,0 1 0,-2 2 0,1 3 0,-8-6 0,2 1 0,0-5 0,4-6 0,0-2 0,-5 4 0,1 2 0,-1-2 0,7-4 0,-1-3 0,2 2 0,0 0 0,-5 3 0,1-2 0,3-9 0,2-2 0,5 4 0,0-1 0,3-3 0,2 0-309,-11 5 1,2 1 0,-1-1 308,-1-3 0,0-2 0,0 2 0,5 3 0,1 1 0,0-1 0,-4-4 0,1-2 0,-2 1 0,-2 0 0,0 0 0,0 0 0,0 0 0,-1 1 0,2-2 0,1-4 0,1-1 0,1 1 0,-4 3 0,1 2 0,1 0 0,0-2-467,4-3 1,0-1 0,1-1 0,0 2 466,0 0 0,0 0 0,0 1 0,0 0 0,4 1 0,0 1 0,-1 0 0,-3-3-166,0-5 1,-3-2 0,0 3 165,-1 7 0,-1 3 0,-2-4 0,11-13 0,-3 0 0,-9 15 0,0-1 0,2-13 0,0-2 0,3 7 0,1 1 0,-3-1 0,2 0 0,-8 0 0,1-1 0,2 1-66,5 3 0,2 2 0,-1-3 66,-1-7 0,0-3 0,2 0-14,-3 6 1,3 1 0,0 0 0,-1-2 13,-2-3 0,0-2 0,-1 0 0,1 1 0,-1 5 0,0 1 0,0 0 0,0-2 0,3-2 0,1-2 0,-1 0 0,-2 0 0,3-2 0,-2 1 0,1 0-168,-4 2 0,0 1 0,1-1 0,-3 0 168,4-1 0,-3-1 0,1 0-236,-1-1 1,0-1 0,-1 0 235,-1 3 0,-1 0 0,-2-3 0,0-7 0,-1-3 0,1 0 0,4 3 0,2 1 0,-1-3-199,-7 1 1,-1-2 0,1-1-1,0 1 199,2 0 0,1 1 0,-1 0 0,1-1 0,0-2 0,0-1 0,-1-1 0,-1 0 0,-4 0 0,-1-1 0,-1 0 0,1-1 0,1 2 0,1-1 0,-1-1 0,-3 0 153,-6 1 1,-3-1 0,-1 0 0,1 0-154,7-9 0,1 0 0,-2 2 286,-6 10 0,-1 1 0,-3-1-286,-4 0 0,-2-1 0,-1 1 0,4-8 0,-2 0 0,-5 4 0,-2-1 0,-2-1 46,-2-2 0,-3 0 0,2 0-46,5 1 0,0 1 0,-3 0 0,-8 0 0,-3 1 0,-1 1 0,-2-9 0,-3 4 954,-2 9 0,-3 3-954,-8 4 0,-1 2 590,15 5 1,-1 2-591,-20-1 0,-2 1 0,17-1 0,-1 1 0,-9 4 0,-7 2 0,3-1 0,-4-6 0,0 1 0,6 9 0,-2 3 0,1-1 0,-6-7 0,0 2 0,-2 9 0,-2 2 0,0-4 0,-2 0-432,11 4 1,-3 0 0,0 0 431,-7 0 0,-1 0 0,0 0 0,12 0 0,0 0 0,0 0 0,-1 0 0,-4 0 0,-1 0 0,0 0 0,0 0 0,4 0 0,0 0 0,0 0 0,0 0 0,0 0 0,0 0 0,0 0 0,1 0-109,-9 0 1,2 0 0,-1 0 108,0 0 0,0 0 0,2 0 0,5 0 0,1 0 0,0 0 0,-4 2 0,-1 2 0,2-2 0,5-1 0,2-1 0,-1 1 0,-6 1 0,-2 0 0,1 2 0,-1 1 0,0 1 0,-2-1 0,6-4 0,-2-1 0,0 0 0,0 2-391,-1 5 0,1 1 0,-1 1 0,0-1 391,-1-3 0,0-1 0,0 1 0,0 0 0,0 3 0,0 1 0,0 0 0,1 1 0,3-2 0,0 1 0,0 0 0,0 0 0,0 0 0,0 0 0,0-1 0,1 1 0,1 0 0,0-1 0,1 0 0,1 3-331,-9 4 1,0 3-1,2-1 331,1-2 0,1 0 0,0 2 0,2 5 0,2 3 0,0-3 343,4-5 0,0-2 1,1 0-344,-3 2 0,0 1 0,1-2 0,-8 1 0,1 1 0,12-1 0,0 0 0,1 0 0,-4 3 0,1 0 452,4-2 1,2-1-453,-19 6 1654,9-21-1654,16 6 306,3-8 0,16 0 0,0 0 0</inkml:trace>
  <inkml:trace contextRef="#ctx0" brushRef="#br2" timeOffset="117137">30621 6703 24575,'0'19'0,"0"28"0,0-7 0,0-3 0,0 4 0,0-5 0,0 1 0,0 2 0,0 0 0,0-3 0,0-2 0,0-6 0,0-1 0,0-1 0,0-1 0,0 2 0,0-3 0,0 8 0,0 0 0,0 0 0,0 0 0,0-7 0,0 1 0,0 9 0,0-16 0,0-3 0,0-16 0,0 0 0</inkml:trace>
  <inkml:trace contextRef="#ctx0" brushRef="#br2" timeOffset="119216">30551 6914 24575,'39'0'0,"0"0"0,-3 8 0,0 0 0,4-2 0,-1 0 0,-11 2 0,-1 2 0,7 1 0,-2 1 0,8 8 0,3-1 0,-26 13 0,7-28 0,-20 11 0,11-15 0,-15 16 0,0-12 0,0 11 0,0-15 0,0 16 0,0-12 0,0 27 0,0-27 0,0 28 0,0-13 0,-15 17 0,3-17 0,-6 13 0,-5-29 0,3 21 0,-15-22 0,0 21 0,-1-19 0,1 12 0,0-16 0,15 0 0,5 0 0,15 0 0,-16 0 0,-12 0 0,-9 0 0,-6 0 0,8 0 0,15 0 0,5 0 0,15 0 0,0 0 0</inkml:trace>
  <inkml:trace contextRef="#ctx0" brushRef="#br2" timeOffset="121052">31150 7038 24575,'0'25'0,"0"1"0,0 16 0,0 2 0,0-2 0,0 2 0,0-4 0,0 1 0,0-2 0,0 3 0,0-2 0,0 4 0,0-2 0,0-10 0,0-1 0,8 12 0,0-2 0,-7-15 0,2-1 0,13 19 0,-1-5 0,-11-16 0,12 24 0,-16-43 0,0 12 0</inkml:trace>
  <inkml:trace contextRef="#ctx0" brushRef="#br2" timeOffset="122861">31591 7250 24575,'-35'0'0,"10"-1"0,-1 2 0,-1 6 0,-1 1 0,-10-6 0,-2 0 0,-5 13 0,2 2 0,9-11 0,1-1 0,-10 4 0,4 0 0,-1-1 0,15 0 0,-1-1 0,-17-3 0,22 12 0,-18 0 0,19-12 0,0 11 0,5-15 0,15 0 0,15 0 0,-11 0 0,43 16 0,-31 4 0,8-2 0,1-1 0,2 2 0,9 13 0,-1-13 0,-10-9 0,1 0 0,-6 6 0,-1-1 0,6-5 0,1 0 0,-4 3 0,-1 1 0,6 3 0,-1 0 0,-2-3 0,-1-1 0,3-3 0,-1 0 0,10 21 0,1-27 0,-17 12 0,-3-16 0,0 0 0,3 15 0,17-11 0,-17 28 0,5-28 0,-22 11 0,5-15 0,-7 0 0</inkml:trace>
  <inkml:trace contextRef="#ctx0" brushRef="#br2" timeOffset="125394">30886 8378 24575,'35'16'0,"-13"6"0,-1 7 0,-3-1 0,-1 2 0,1 2-800,3 6 0,0 1 0,0 2 800,-4-7 0,1 2 0,0-1 0,-1-1 0,2 3 0,0-1 0,-2 1 0,1 7 0,-1 3 0,-1-3 28,-3-9 0,-1-2 0,-2 1-28,1 3 0,-2 1 0,-1 1 0,-1 0 0,-1 1 0,-2 0-156,0 4 1,-1 1-1,-2-1 156,0 2 0,-1-1 0,-1 2 0,2-9 0,-1 1 0,0 1 0,-1-3 0,0 6 0,-2-2 0,-1 1 0,0 4 0,-2 1 0,-1-1 0,-1-6 0,-1-1 0,-2 0 0,0-3 0,0 0 0,-2-3 0,-4 8 0,-1-3 0,1-3 0,-1-2 569,0-8 0,0-3-569,1 6 0,-1-5 529,-17-3-529,-1 11 1116,9-11-1116,10 5 0,1 1 0,-12 5 0,11-7 0,-1 1 0,0-3 0,1-1 0,-1-2 0,0 2 0,0 12 0,1 0 0,-2 6 0,3-5 0,0-1 0,-3-2 0,10-6 0,-2-1 0,-20 4 0,19-9 0,-6 13 0,10-13 0,8 1 0,0-4 0,-15-32 0,11 28 0,-17 3 0,-5 5 0,5 18 0,3 6 0,0-9 0,0 1 0,-1 1-220,-4 6 1,0 1-1,2-1 220,7-9 0,2 0 0,-1-1 0,-4 3 0,-2-1 0,4-2 0,4 1 0,2-5 0,-6 6 0,15-3 0,0-28 0,0 11 0,0-15 0,0 0 0</inkml:trace>
  <inkml:trace contextRef="#ctx0" brushRef="#br2" timeOffset="127194">30180 11642 24575,'0'43'0,"0"-6"0,16 6 0,-12-8 0,27 1 0,-27-1 0,27-15 0,-27 11 0,12-27 0,-8 12 0,-6-16 0,6 0 0,7 0 0,-11 15 0,28-11 0,-13 12 0,16-16 0,1 0 0,-1 0 0,-15 0 0,11 0 0,-27 0 0,12 0 0,-1 0 0,-11 0 0,12 0 0,-16 0 0,16-16 0,-13 12 0,13-27 0,0 27 0,-12-27 0,19 27 0,-21-28 0,6 13 0,8-1 0,-12 4 0,11 1 0,-15 11 0,0-12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70E1FB-3FA5-9949-993F-8344A5D5FCDD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2EC42-4822-3E4A-8C68-685B89C8F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448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B654D0-F295-3640-AADB-D97DD13EC1DC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1741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16" tIns="45359" rIns="90716" bIns="45359" anchor="b"/>
          <a:lstStyle>
            <a:lvl1pPr defTabSz="9032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71084C9D-84F7-D646-AFA4-4135107629F4}" type="slidenum">
              <a:rPr lang="en-US" sz="1100">
                <a:latin typeface="Comic Sans MS" charset="0"/>
              </a:rPr>
              <a:pPr algn="r"/>
              <a:t>2</a:t>
            </a:fld>
            <a:endParaRPr lang="en-US" sz="1100">
              <a:latin typeface="Comic Sans MS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7587" cy="3430588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 lIns="90716" tIns="45359" rIns="90716" bIns="45359"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4260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bcfb41432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bcfb41432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Standardize order and labels with Slide 3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cfb414322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cfb414322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 as Q&amp;A. Add answer as summary.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sure we can connect each of slides 6-8 to a question here.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cfb41432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bcfb414322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bcfb414322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bcfb414322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bcfb41432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bcfb41432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bcfb4143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bcfb4143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Cloudflare’s</a:t>
            </a:r>
            <a:r>
              <a:rPr lang="en-US" baseline="0" dirty="0"/>
              <a:t> 1.1.1.1</a:t>
            </a:r>
          </a:p>
          <a:p>
            <a:r>
              <a:rPr lang="en-US" baseline="0" dirty="0"/>
              <a:t>	-use DNS QNAME minimization</a:t>
            </a:r>
          </a:p>
          <a:p>
            <a:r>
              <a:rPr lang="en-US" baseline="0" dirty="0"/>
              <a:t>	-use DNS-over-TLS</a:t>
            </a:r>
          </a:p>
          <a:p>
            <a:r>
              <a:rPr lang="en-US" dirty="0"/>
              <a:t>	-based on Knot</a:t>
            </a:r>
            <a:r>
              <a:rPr lang="en-US" baseline="0" dirty="0"/>
              <a:t> resolver</a:t>
            </a:r>
          </a:p>
          <a:p>
            <a:r>
              <a:rPr lang="en-US" baseline="0" dirty="0"/>
              <a:t>-Quad9</a:t>
            </a:r>
          </a:p>
          <a:p>
            <a:r>
              <a:rPr lang="en-US" baseline="0" dirty="0"/>
              <a:t>	-uses DNSSEC</a:t>
            </a:r>
          </a:p>
          <a:p>
            <a:r>
              <a:rPr lang="en-US" dirty="0"/>
              <a:t>	-no EDNS client subnet</a:t>
            </a:r>
          </a:p>
          <a:p>
            <a:r>
              <a:rPr lang="en-US" dirty="0"/>
              <a:t>	-DNS over TLS</a:t>
            </a:r>
          </a:p>
          <a:p>
            <a:r>
              <a:rPr lang="en-US" dirty="0"/>
              <a:t>	-blacklist malicious domains</a:t>
            </a:r>
          </a:p>
          <a:p>
            <a:r>
              <a:rPr lang="en-US" dirty="0"/>
              <a:t>-add animation of notes where IP and domain name are still visible and coupled</a:t>
            </a:r>
          </a:p>
          <a:p>
            <a:r>
              <a:rPr lang="en-US" dirty="0"/>
              <a:t>----- Meeting Notes (5/11/18 17:30) -----</a:t>
            </a:r>
          </a:p>
          <a:p>
            <a:r>
              <a:rPr lang="en-US" dirty="0"/>
              <a:t>tie back to data requests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8F04F3-A053-D641-957E-3CDA2DF13F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7915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-Recall that conventional DNS looks like this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-animate the addition of ODNS stub + </a:t>
            </a:r>
            <a:r>
              <a:rPr lang="en-US" dirty="0" err="1"/>
              <a:t>auth</a:t>
            </a:r>
            <a:endParaRPr lang="en-US" dirty="0"/>
          </a:p>
          <a:p>
            <a:r>
              <a:rPr lang="en-US" dirty="0"/>
              <a:t>-”stub encrypts</a:t>
            </a:r>
            <a:r>
              <a:rPr lang="en-US" baseline="0" dirty="0"/>
              <a:t> &amp; formats domain with session key”, “ODNS </a:t>
            </a:r>
            <a:r>
              <a:rPr lang="en-US" baseline="0" dirty="0" err="1"/>
              <a:t>auth</a:t>
            </a:r>
            <a:r>
              <a:rPr lang="en-US" baseline="0" dirty="0"/>
              <a:t> acts as recursive resolver”</a:t>
            </a:r>
            <a:endParaRPr lang="en-US" dirty="0"/>
          </a:p>
          <a:p>
            <a:r>
              <a:rPr lang="en-US" dirty="0"/>
              <a:t>-animate notes that say the recursive</a:t>
            </a:r>
            <a:r>
              <a:rPr lang="en-US" baseline="0" dirty="0"/>
              <a:t> can’t see queries and the </a:t>
            </a:r>
            <a:r>
              <a:rPr lang="en-US" baseline="0" dirty="0" err="1"/>
              <a:t>auth</a:t>
            </a:r>
            <a:r>
              <a:rPr lang="en-US" baseline="0" dirty="0"/>
              <a:t> can’t see identities</a:t>
            </a:r>
          </a:p>
          <a:p>
            <a:r>
              <a:rPr lang="en-US" baseline="0" dirty="0"/>
              <a:t>----- Meeting Notes (5/11/18 17:30) -----</a:t>
            </a:r>
          </a:p>
          <a:p>
            <a:r>
              <a:rPr lang="en-US" baseline="0" dirty="0"/>
              <a:t>not necessary --&gt; move goal to next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8F04F3-A053-D641-957E-3CDA2DF13F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480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-Recall that conventional DNS looks like this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-animate the addition of ODNS stub + </a:t>
            </a:r>
            <a:r>
              <a:rPr lang="en-US" dirty="0" err="1"/>
              <a:t>auth</a:t>
            </a:r>
            <a:endParaRPr lang="en-US" dirty="0"/>
          </a:p>
          <a:p>
            <a:r>
              <a:rPr lang="en-US" dirty="0"/>
              <a:t>-”stub encrypts</a:t>
            </a:r>
            <a:r>
              <a:rPr lang="en-US" baseline="0" dirty="0"/>
              <a:t> &amp; formats domain with session key”, “ODNS </a:t>
            </a:r>
            <a:r>
              <a:rPr lang="en-US" baseline="0" dirty="0" err="1"/>
              <a:t>auth</a:t>
            </a:r>
            <a:r>
              <a:rPr lang="en-US" baseline="0" dirty="0"/>
              <a:t> acts as recursive resolver”</a:t>
            </a:r>
            <a:endParaRPr lang="en-US" dirty="0"/>
          </a:p>
          <a:p>
            <a:r>
              <a:rPr lang="en-US" dirty="0"/>
              <a:t>-animate notes that say the recursive</a:t>
            </a:r>
            <a:r>
              <a:rPr lang="en-US" baseline="0" dirty="0"/>
              <a:t> can’t see queries and the </a:t>
            </a:r>
            <a:r>
              <a:rPr lang="en-US" baseline="0" dirty="0" err="1"/>
              <a:t>auth</a:t>
            </a:r>
            <a:r>
              <a:rPr lang="en-US" baseline="0" dirty="0"/>
              <a:t> can’t see identities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8F04F3-A053-D641-957E-3CDA2DF13F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9551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Walk through a DNS</a:t>
            </a:r>
            <a:r>
              <a:rPr lang="en-US" baseline="0" dirty="0"/>
              <a:t> query with animations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8F04F3-A053-D641-957E-3CDA2DF13F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513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  <a:cs typeface="ＭＳ Ｐゴシック" charset="0"/>
              </a:defRPr>
            </a:lvl1pPr>
            <a:lvl2pPr marL="35879619" indent="-35447153" defTabSz="905475"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2pPr>
            <a:lvl3pPr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3pPr>
            <a:lvl4pPr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4pPr>
            <a:lvl5pPr eaLnBrk="0" hangingPunct="0"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5pPr>
            <a:lvl6pPr marL="432465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6pPr>
            <a:lvl7pPr marL="864931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7pPr>
            <a:lvl8pPr marL="1297396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8pPr>
            <a:lvl9pPr marL="1729862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tx1"/>
                </a:solidFill>
                <a:latin typeface="Courier New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38559D7A-C495-974F-BC68-CBC9BB635DD3}" type="slidenum">
              <a:rPr lang="en-US" sz="1200" b="0" smtClean="0">
                <a:latin typeface="Times New Roman" charset="0"/>
              </a:rPr>
              <a:pPr eaLnBrk="1" hangingPunct="1">
                <a:defRPr/>
              </a:pPr>
              <a:t>3</a:t>
            </a:fld>
            <a:endParaRPr lang="en-US" sz="1200" b="0">
              <a:latin typeface="Times New Roman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74650" y="674688"/>
            <a:ext cx="6110288" cy="3438525"/>
          </a:xfrm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4238" y="4346575"/>
            <a:ext cx="5089525" cy="4127500"/>
          </a:xfrm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3590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9E50F9-A7A0-DA44-BBB4-5A77AC18843B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1945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716" tIns="45359" rIns="90716" bIns="45359" anchor="b"/>
          <a:lstStyle>
            <a:lvl1pPr defTabSz="9032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90F9FABB-ECC6-D546-B986-A98C38D930EF}" type="slidenum">
              <a:rPr lang="en-US" sz="1100">
                <a:latin typeface="Comic Sans MS" charset="0"/>
              </a:rPr>
              <a:pPr algn="r"/>
              <a:t>4</a:t>
            </a:fld>
            <a:endParaRPr lang="en-US" sz="1100">
              <a:latin typeface="Comic Sans MS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7587" cy="3430588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 lIns="90716" tIns="45359" rIns="90716" bIns="45359"/>
          <a:lstStyle/>
          <a:p>
            <a:pPr eaLnBrk="1" hangingPunct="1">
              <a:defRPr/>
            </a:pPr>
            <a:r>
              <a:rPr lang="en-US">
                <a:cs typeface="+mn-cs"/>
              </a:rPr>
              <a:t>ACID</a:t>
            </a:r>
          </a:p>
          <a:p>
            <a:pPr eaLnBrk="1" hangingPunct="1">
              <a:defRPr/>
            </a:pPr>
            <a:r>
              <a:rPr lang="en-US">
                <a:cs typeface="+mn-cs"/>
              </a:rPr>
              <a:t>Atomic</a:t>
            </a:r>
          </a:p>
          <a:p>
            <a:pPr eaLnBrk="1" hangingPunct="1">
              <a:defRPr/>
            </a:pPr>
            <a:r>
              <a:rPr lang="en-US">
                <a:cs typeface="+mn-cs"/>
              </a:rPr>
              <a:t>Consistent</a:t>
            </a:r>
          </a:p>
          <a:p>
            <a:pPr eaLnBrk="1" hangingPunct="1">
              <a:defRPr/>
            </a:pPr>
            <a:r>
              <a:rPr lang="en-US">
                <a:cs typeface="+mn-cs"/>
              </a:rPr>
              <a:t>Isolated</a:t>
            </a:r>
          </a:p>
          <a:p>
            <a:pPr eaLnBrk="1" hangingPunct="1">
              <a:defRPr/>
            </a:pPr>
            <a:r>
              <a:rPr lang="en-US">
                <a:cs typeface="+mn-cs"/>
              </a:rPr>
              <a:t>Durable</a:t>
            </a:r>
          </a:p>
        </p:txBody>
      </p:sp>
    </p:spTree>
    <p:extLst>
      <p:ext uri="{BB962C8B-B14F-4D97-AF65-F5344CB8AC3E}">
        <p14:creationId xmlns:p14="http://schemas.microsoft.com/office/powerpoint/2010/main" val="3274017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</a:t>
            </a:r>
            <a:r>
              <a:rPr lang="en-US" baseline="0" dirty="0"/>
              <a:t>walk through DNS lookup to show how it compromises privacy</a:t>
            </a:r>
          </a:p>
          <a:p>
            <a:r>
              <a:rPr lang="en-US" baseline="0" dirty="0"/>
              <a:t>-tie back to data requests/surveillance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8F04F3-A053-D641-957E-3CDA2DF13F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40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8F04F3-A053-D641-957E-3CDA2DF13F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709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Cloudflare’s</a:t>
            </a:r>
            <a:r>
              <a:rPr lang="en-US" baseline="0" dirty="0"/>
              <a:t> 1.1.1.1</a:t>
            </a:r>
          </a:p>
          <a:p>
            <a:r>
              <a:rPr lang="en-US" baseline="0" dirty="0"/>
              <a:t>	-use DNS QNAME minimization</a:t>
            </a:r>
          </a:p>
          <a:p>
            <a:r>
              <a:rPr lang="en-US" baseline="0" dirty="0"/>
              <a:t>	-use DNS-over-TLS</a:t>
            </a:r>
          </a:p>
          <a:p>
            <a:r>
              <a:rPr lang="en-US" dirty="0"/>
              <a:t>	-based on Knot</a:t>
            </a:r>
            <a:r>
              <a:rPr lang="en-US" baseline="0" dirty="0"/>
              <a:t> resolver</a:t>
            </a:r>
          </a:p>
          <a:p>
            <a:r>
              <a:rPr lang="en-US" baseline="0" dirty="0"/>
              <a:t>-Quad9</a:t>
            </a:r>
          </a:p>
          <a:p>
            <a:r>
              <a:rPr lang="en-US" baseline="0" dirty="0"/>
              <a:t>	-uses DNSSEC</a:t>
            </a:r>
          </a:p>
          <a:p>
            <a:r>
              <a:rPr lang="en-US" dirty="0"/>
              <a:t>	-no EDNS client subnet</a:t>
            </a:r>
          </a:p>
          <a:p>
            <a:r>
              <a:rPr lang="en-US" dirty="0"/>
              <a:t>	-DNS over TLS</a:t>
            </a:r>
          </a:p>
          <a:p>
            <a:r>
              <a:rPr lang="en-US" dirty="0"/>
              <a:t>	-blacklist malicious domains</a:t>
            </a:r>
          </a:p>
          <a:p>
            <a:r>
              <a:rPr lang="en-US" dirty="0"/>
              <a:t>-add animation of notes where IP and domain name are still visible and coupled</a:t>
            </a:r>
          </a:p>
          <a:p>
            <a:r>
              <a:rPr lang="en-US" dirty="0"/>
              <a:t>----- Meeting Notes (5/11/18 17:30) -----</a:t>
            </a:r>
          </a:p>
          <a:p>
            <a:r>
              <a:rPr lang="en-US" dirty="0"/>
              <a:t>tie back to data requests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8F04F3-A053-D641-957E-3CDA2DF13F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423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fc2c8f92b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8500"/>
            <a:ext cx="6207125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5fc2c8f92b_2_75:notes"/>
          <p:cNvSpPr txBox="1">
            <a:spLocks noGrp="1"/>
          </p:cNvSpPr>
          <p:nvPr>
            <p:ph type="body" idx="1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8" tIns="93308" rIns="93308" bIns="93308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This is a CDF of DNS response times with each protocol.</a:t>
            </a: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lang="en" dirty="0"/>
              <a:t>Cloudflare DoH outperforms DoT for 50% of queries.</a:t>
            </a:r>
            <a:endParaRPr dirty="0"/>
          </a:p>
          <a:p>
            <a:pPr marL="0" indent="0">
              <a:buNone/>
            </a:pPr>
            <a:r>
              <a:rPr lang="en" dirty="0"/>
              <a:t>Cloudflare DoH actually slightly outperforms university Do53 and Cloudflare Do53 in the tail.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6059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be60ce90bf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be60ce90bf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bcfb4143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bcfb4143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Different interfaces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Different defaults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Different behaviors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FF98D-FB50-B744-9D1D-C6C1BB56E5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C40483-E1AB-1A4A-B03E-CE508C30F0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AEC00-B143-174C-B3A2-1374664D2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D0609-B1FA-C54F-8612-FCE600F61D04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80D81-E73A-1F41-A854-2FBB1B091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D0F57-072B-C840-8F30-F2A226EB9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CDD2B-5BE3-E042-BBF7-4C26773C3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21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208E7-581A-FC4E-9C4B-E5F16FF40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9473F4-3402-8840-9600-5098138D22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0CB37-56AC-5540-B890-D02AC59C2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D0609-B1FA-C54F-8612-FCE600F61D04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E74466-7CC3-F34F-B526-86FA57D47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3B517-8314-344A-81A7-05C1C99D1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CDD2B-5BE3-E042-BBF7-4C26773C3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656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2A66AE-A6BB-C549-BCEB-967143CCAC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BC912B-D583-6442-8528-A8B451F95F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87C6E-84E7-9246-801E-1E8C65654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D0609-B1FA-C54F-8612-FCE600F61D04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66919-2CAE-0C41-83C1-ADFE9E14A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DB86D-5FAB-D24A-ACF9-618AB028F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CDD2B-5BE3-E042-BBF7-4C26773C3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876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19217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2F5D8-3F4D-F842-A7C1-27476F43D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1E189-9A55-7445-8862-94031AC0F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6831E-601A-0A4D-8200-5184F897F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D0609-B1FA-C54F-8612-FCE600F61D04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9FB03-CCFD-4047-90EF-F13CB6AFC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77467-0113-5542-9ADB-9597177D5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CDD2B-5BE3-E042-BBF7-4C26773C3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370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7764C-DE84-6140-81DA-0BA30897B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2DEC1-EE18-5846-A6B1-8C0B52437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B7CD1-68D3-D64A-AF30-ED9A13F7B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D0609-B1FA-C54F-8612-FCE600F61D04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1862B-3F65-4C4C-877B-7EB7CDD50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9FFB8-1906-964D-B673-A1AE9C1E7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CDD2B-5BE3-E042-BBF7-4C26773C3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305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4895D-3BF2-0F4C-BDD1-421175F7D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39611-84EF-C843-85DE-57F35D1126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EAE64D-FEC9-2742-A0BA-AEC52627B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D25BA3-EDC5-654F-8E56-6B62C8A84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D0609-B1FA-C54F-8612-FCE600F61D04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4437E0-3DA5-5E4E-97FC-300995C37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66311-AAFB-0D45-97BC-FE12837FA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CDD2B-5BE3-E042-BBF7-4C26773C3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699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74824-BCDC-A940-90F6-19F586708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7F7CB-B2E3-194B-AA8B-D1932E41E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7AF450-1DDC-2F48-A4FA-C7984EC937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C4A47F-4029-EF4A-A154-ED69BEDDD1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53FA84-5EB6-3C4B-84F1-FB4BAC1A62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7F2169-9643-4145-A352-5A6328411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D0609-B1FA-C54F-8612-FCE600F61D04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00D8FC-A240-7047-8E24-0E9FDC430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E2D6AF-6526-1C48-843C-878CB2BFD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CDD2B-5BE3-E042-BBF7-4C26773C3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985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EEDDD-D530-5B4F-BE81-DF5469DFE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405CB4-2982-0245-BBFA-95E35540E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D0609-B1FA-C54F-8612-FCE600F61D04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086A9E-A315-5D4C-BFA9-B0999F285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79B699-483E-1C41-A31E-2C022A674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CDD2B-5BE3-E042-BBF7-4C26773C3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493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B4FC2C-2B3C-1345-83D1-0BBAE0CC6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D0609-B1FA-C54F-8612-FCE600F61D04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509248-6F69-1B43-81D6-99D2890FF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08B67-DA2B-FC40-A7AE-53E266FEF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CDD2B-5BE3-E042-BBF7-4C26773C3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963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08410-79FE-0A45-850A-818366374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7880D-6AFB-C14E-AEAF-CEDD89820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37B8E7-3E6A-DF4A-A791-9679EAD3A1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AA8E06-0879-2A44-8FB4-D255CF317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D0609-B1FA-C54F-8612-FCE600F61D04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7179B-6D17-DF4C-AB25-497B8CB0E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97D43-5ECC-CF43-881C-0553BB9FB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CDD2B-5BE3-E042-BBF7-4C26773C3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933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D0ABD-E5E4-EC4B-80FC-36491FF81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3C0B1-BA1F-C248-A289-626267DB45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320E3-8756-0449-943D-57A2494860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79ADEC-9B9D-8B48-8418-F9A6141B4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D0609-B1FA-C54F-8612-FCE600F61D04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820B35-A294-E042-A4AD-904B7B6CE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7355EE-5D89-944A-81C8-A604E3D81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CDD2B-5BE3-E042-BBF7-4C26773C3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88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43420C-7C9D-FB4F-8A1E-E43B22BAA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192F3-BFBE-BA48-BC94-1C6872CB9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82AE9-0EA8-8143-83E9-68AE9852F9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D0609-B1FA-C54F-8612-FCE600F61D04}" type="datetimeFigureOut">
              <a:rPr lang="en-US" smtClean="0"/>
              <a:t>10/22/25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A2916-A3D3-624D-89E3-79741D3569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6C849-0838-C342-95C5-85EB281BF5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8CDD2B-5BE3-E042-BBF7-4C26773C3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29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11" Type="http://schemas.openxmlformats.org/officeDocument/2006/relationships/image" Target="../media/image17.png"/><Relationship Id="rId5" Type="http://schemas.openxmlformats.org/officeDocument/2006/relationships/image" Target="../media/image27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emf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69A63-8953-2B4E-9FF6-E494A50532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76" y="1122363"/>
            <a:ext cx="11137392" cy="1588180"/>
          </a:xfrm>
        </p:spPr>
        <p:txBody>
          <a:bodyPr>
            <a:normAutofit/>
          </a:bodyPr>
          <a:lstStyle/>
          <a:p>
            <a:r>
              <a:rPr lang="en-US" sz="4800" dirty="0"/>
              <a:t>Domain Name System Security and Privacy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B7C4EFC-8531-494D-9123-B10450A4F93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Security, Privacy, and Consumer Protection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Nick Feamster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University of Chicago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512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3517" y="281247"/>
            <a:ext cx="10515600" cy="1325563"/>
          </a:xfrm>
        </p:spPr>
        <p:txBody>
          <a:bodyPr/>
          <a:lstStyle/>
          <a:p>
            <a:r>
              <a:rPr lang="en-US" dirty="0"/>
              <a:t>Strawman: Change DNS Providers, and Encrypt Transport (“DNS over HTTPS”)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9" name="Picture 38" descr="database-serv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406" y="2583791"/>
            <a:ext cx="932813" cy="861751"/>
          </a:xfrm>
          <a:prstGeom prst="rect">
            <a:avLst/>
          </a:prstGeom>
        </p:spPr>
      </p:pic>
      <p:pic>
        <p:nvPicPr>
          <p:cNvPr id="40" name="Picture 39" descr="database-serv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167" y="4886655"/>
            <a:ext cx="932813" cy="861751"/>
          </a:xfrm>
          <a:prstGeom prst="rect">
            <a:avLst/>
          </a:prstGeom>
        </p:spPr>
      </p:pic>
      <p:pic>
        <p:nvPicPr>
          <p:cNvPr id="41" name="Picture 40" descr="database-serv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167" y="3057191"/>
            <a:ext cx="932813" cy="861751"/>
          </a:xfrm>
          <a:prstGeom prst="rect">
            <a:avLst/>
          </a:prstGeom>
        </p:spPr>
      </p:pic>
      <p:pic>
        <p:nvPicPr>
          <p:cNvPr id="42" name="Picture 41" descr="database-serv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167" y="1569641"/>
            <a:ext cx="932813" cy="861751"/>
          </a:xfrm>
          <a:prstGeom prst="rect">
            <a:avLst/>
          </a:prstGeom>
        </p:spPr>
      </p:pic>
      <p:cxnSp>
        <p:nvCxnSpPr>
          <p:cNvPr id="43" name="Straight Arrow Connector 42"/>
          <p:cNvCxnSpPr/>
          <p:nvPr/>
        </p:nvCxnSpPr>
        <p:spPr>
          <a:xfrm>
            <a:off x="2266056" y="2819926"/>
            <a:ext cx="1916483" cy="139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5633862" y="1898780"/>
            <a:ext cx="2456076" cy="6850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5801317" y="2080213"/>
            <a:ext cx="2288616" cy="6420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801317" y="3057188"/>
            <a:ext cx="2452995" cy="3464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5678688" y="3177793"/>
            <a:ext cx="2489627" cy="396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5490219" y="3475500"/>
            <a:ext cx="2789736" cy="17164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5104402" y="3470715"/>
            <a:ext cx="3072789" cy="18870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2266056" y="3196756"/>
            <a:ext cx="191648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9410446" y="3300826"/>
            <a:ext cx="1977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TLD Server,</a:t>
            </a:r>
          </a:p>
          <a:p>
            <a:r>
              <a:rPr lang="en-US" sz="2400" dirty="0"/>
              <a:t>1.2.3.4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9514225" y="4985683"/>
            <a:ext cx="2409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Name Server,</a:t>
            </a:r>
          </a:p>
          <a:p>
            <a:r>
              <a:rPr lang="en-US" sz="2400" dirty="0"/>
              <a:t>2.3.4.5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087547" y="3475501"/>
            <a:ext cx="18964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3</a:t>
            </a:r>
            <a:r>
              <a:rPr lang="en-US" sz="2400" b="1" baseline="30000" dirty="0"/>
              <a:t>rd</a:t>
            </a:r>
            <a:r>
              <a:rPr lang="en-US" sz="2400" b="1" dirty="0"/>
              <a:t> Party Recursive Resolver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9514229" y="1593354"/>
            <a:ext cx="1947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Root server, </a:t>
            </a:r>
          </a:p>
          <a:p>
            <a:r>
              <a:rPr lang="en-US" sz="2400" dirty="0"/>
              <a:t>.com</a:t>
            </a:r>
          </a:p>
        </p:txBody>
      </p:sp>
      <p:pic>
        <p:nvPicPr>
          <p:cNvPr id="56" name="Picture 55" descr="Hopstarter-Malware-Spy.ic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670" y="2536220"/>
            <a:ext cx="1175868" cy="881901"/>
          </a:xfrm>
          <a:prstGeom prst="rect">
            <a:avLst/>
          </a:prstGeom>
        </p:spPr>
      </p:pic>
      <p:pic>
        <p:nvPicPr>
          <p:cNvPr id="25" name="Picture 24" descr="1318685740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99" y="2527961"/>
            <a:ext cx="1242239" cy="94753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94995" y="3475499"/>
            <a:ext cx="1187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Client</a:t>
            </a:r>
          </a:p>
        </p:txBody>
      </p:sp>
      <p:pic>
        <p:nvPicPr>
          <p:cNvPr id="27" name="Picture 26" descr="database-serv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333" y="2762257"/>
            <a:ext cx="640179" cy="59141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09600" y="1"/>
            <a:ext cx="1658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Naming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02932" y="3442215"/>
            <a:ext cx="1471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Stub Resolver</a:t>
            </a:r>
          </a:p>
        </p:txBody>
      </p:sp>
    </p:spTree>
    <p:extLst>
      <p:ext uri="{BB962C8B-B14F-4D97-AF65-F5344CB8AC3E}">
        <p14:creationId xmlns:p14="http://schemas.microsoft.com/office/powerpoint/2010/main" val="2263337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ED47B7-C3E4-6744-99BD-762A6B41E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18432" cy="20242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7A7E30-E376-494F-B8D7-9D5FDD6BB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245" y="-17932"/>
            <a:ext cx="7798755" cy="68759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72B795D-9FBA-1B4E-9CD5-9B967586AFD2}"/>
              </a:ext>
            </a:extLst>
          </p:cNvPr>
          <p:cNvSpPr/>
          <p:nvPr/>
        </p:nvSpPr>
        <p:spPr>
          <a:xfrm>
            <a:off x="3513221" y="89377"/>
            <a:ext cx="756271" cy="275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050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98B0B2-F806-E746-89EA-EC1676556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15"/>
            <a:ext cx="12192000" cy="19250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D50184-109B-454F-9734-D49429446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10" y="1925053"/>
            <a:ext cx="3319713" cy="4877946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A88782-527E-0A4B-84E3-6F061B5E4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0248" y="2782383"/>
            <a:ext cx="5757397" cy="2930948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Changing DNS resolvers only shifts the problem of trust!</a:t>
            </a:r>
          </a:p>
          <a:p>
            <a:endParaRPr lang="en-US" dirty="0"/>
          </a:p>
          <a:p>
            <a:r>
              <a:rPr lang="en-US" dirty="0"/>
              <a:t>Instead of sending your queries to your ISP, you are now sending them to Cloudflare, Google, etc. …</a:t>
            </a:r>
          </a:p>
        </p:txBody>
      </p:sp>
    </p:spTree>
    <p:extLst>
      <p:ext uri="{BB962C8B-B14F-4D97-AF65-F5344CB8AC3E}">
        <p14:creationId xmlns:p14="http://schemas.microsoft.com/office/powerpoint/2010/main" val="3720202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11375B-39DD-9D44-AEAA-5C083568E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2401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C934D8-4387-664B-A8F3-607D57EC6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280" y="2389805"/>
            <a:ext cx="9785685" cy="355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742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>
            <a:spLocks noGrp="1"/>
          </p:cNvSpPr>
          <p:nvPr>
            <p:ph type="title"/>
          </p:nvPr>
        </p:nvSpPr>
        <p:spPr>
          <a:xfrm>
            <a:off x="415597" y="433178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000" dirty="0"/>
              <a:t>The Good News: </a:t>
            </a:r>
            <a:r>
              <a:rPr lang="en" sz="4000" dirty="0" err="1"/>
              <a:t>DoH</a:t>
            </a:r>
            <a:r>
              <a:rPr lang="en" sz="4000" dirty="0"/>
              <a:t> Sometimes Performs Well</a:t>
            </a:r>
            <a:endParaRPr sz="4000" dirty="0"/>
          </a:p>
        </p:txBody>
      </p:sp>
      <p:sp>
        <p:nvSpPr>
          <p:cNvPr id="142" name="Google Shape;142;p3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/>
          </a:p>
        </p:txBody>
      </p:sp>
      <p:pic>
        <p:nvPicPr>
          <p:cNvPr id="143" name="Google Shape;14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5501" y="1356968"/>
            <a:ext cx="9600999" cy="5094633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0"/>
          <p:cNvSpPr/>
          <p:nvPr/>
        </p:nvSpPr>
        <p:spPr>
          <a:xfrm>
            <a:off x="7245133" y="1564100"/>
            <a:ext cx="3346000" cy="524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C03D97-D43A-6E40-BE5D-425ACBD66D24}"/>
              </a:ext>
            </a:extLst>
          </p:cNvPr>
          <p:cNvSpPr/>
          <p:nvPr/>
        </p:nvSpPr>
        <p:spPr>
          <a:xfrm>
            <a:off x="8545167" y="2289473"/>
            <a:ext cx="2045967" cy="9785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C00000"/>
                </a:solidFill>
              </a:rPr>
              <a:t>DoH</a:t>
            </a:r>
            <a:r>
              <a:rPr lang="en-US" dirty="0">
                <a:solidFill>
                  <a:srgbClr val="C00000"/>
                </a:solidFill>
              </a:rPr>
              <a:t> outperforms DNS in the tail</a:t>
            </a:r>
          </a:p>
        </p:txBody>
      </p:sp>
      <p:sp>
        <p:nvSpPr>
          <p:cNvPr id="12" name="Google Shape;154;p31">
            <a:extLst>
              <a:ext uri="{FF2B5EF4-FFF2-40B4-BE49-F238E27FC236}">
                <a16:creationId xmlns:a16="http://schemas.microsoft.com/office/drawing/2014/main" id="{741AB84F-E7F5-024A-A055-26A7EED3DBDC}"/>
              </a:ext>
            </a:extLst>
          </p:cNvPr>
          <p:cNvSpPr/>
          <p:nvPr/>
        </p:nvSpPr>
        <p:spPr>
          <a:xfrm>
            <a:off x="3264819" y="2778757"/>
            <a:ext cx="1022800" cy="65024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5DD0C2-CC06-954F-BEDB-A8C644760BC8}"/>
              </a:ext>
            </a:extLst>
          </p:cNvPr>
          <p:cNvSpPr/>
          <p:nvPr/>
        </p:nvSpPr>
        <p:spPr>
          <a:xfrm>
            <a:off x="5073014" y="2778758"/>
            <a:ext cx="2045967" cy="9785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C00000"/>
                </a:solidFill>
              </a:rPr>
              <a:t>DoH</a:t>
            </a:r>
            <a:r>
              <a:rPr lang="en-US" dirty="0">
                <a:solidFill>
                  <a:srgbClr val="C00000"/>
                </a:solidFill>
              </a:rPr>
              <a:t> outperforms 50% of DoT queries</a:t>
            </a:r>
          </a:p>
        </p:txBody>
      </p:sp>
    </p:spTree>
    <p:extLst>
      <p:ext uri="{BB962C8B-B14F-4D97-AF65-F5344CB8AC3E}">
        <p14:creationId xmlns:p14="http://schemas.microsoft.com/office/powerpoint/2010/main" val="250614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Encrypted DNS is Now Often “On by Default”</a:t>
            </a:r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6196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 lnSpcReduction="20000"/>
          </a:bodyPr>
          <a:lstStyle/>
          <a:p>
            <a:r>
              <a:rPr lang="en"/>
              <a:t>Encrypted DNS is being deployed in browsers, operating systems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Often it is enabled by default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Trusted recursive resolver is also selected by default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Chromium: Opportunistic DoH</a:t>
            </a:r>
            <a:endParaRPr/>
          </a:p>
          <a:p>
            <a:pPr lvl="1">
              <a:spcBef>
                <a:spcPts val="0"/>
              </a:spcBef>
            </a:pPr>
            <a:r>
              <a:rPr lang="en"/>
              <a:t>Firefox and Opera: Cloudflare is default TRRs</a:t>
            </a:r>
            <a:br>
              <a:rPr lang="en"/>
            </a:br>
            <a:endParaRPr/>
          </a:p>
          <a:p>
            <a:r>
              <a:rPr lang="en" b="1"/>
              <a:t>Do users want this?</a:t>
            </a:r>
            <a:endParaRPr b="1"/>
          </a:p>
          <a:p>
            <a:r>
              <a:rPr lang="en" b="1"/>
              <a:t>Do they understand it?</a:t>
            </a:r>
            <a:endParaRPr b="1"/>
          </a:p>
          <a:p>
            <a:r>
              <a:rPr lang="en" b="1"/>
              <a:t>Do they know how to change it? </a:t>
            </a:r>
            <a:endParaRPr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573100" y="471667"/>
            <a:ext cx="42056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Example </a:t>
            </a:r>
            <a:br>
              <a:rPr lang="en"/>
            </a:br>
            <a:r>
              <a:rPr lang="en"/>
              <a:t>Current Interfaces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01" y="4065773"/>
            <a:ext cx="5514135" cy="204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351" y="5330567"/>
            <a:ext cx="1582332" cy="1582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6000" y="5090067"/>
            <a:ext cx="5883533" cy="689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92183" y="5498234"/>
            <a:ext cx="1287800" cy="1213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900" y="1666101"/>
            <a:ext cx="5514131" cy="176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33604" y="2736884"/>
            <a:ext cx="2157824" cy="1213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9">
            <a:alphaModFix/>
          </a:blip>
          <a:srcRect t="8071"/>
          <a:stretch/>
        </p:blipFill>
        <p:spPr>
          <a:xfrm>
            <a:off x="6095995" y="833851"/>
            <a:ext cx="5883523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934934" y="1182267"/>
            <a:ext cx="1582297" cy="988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95533" y="2262433"/>
            <a:ext cx="5684435" cy="1922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862433" y="3348450"/>
            <a:ext cx="1167635" cy="1371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415600" y="2491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Recommended Resolver Options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 rotWithShape="1">
          <a:blip r:embed="rId3">
            <a:alphaModFix/>
          </a:blip>
          <a:srcRect l="1037" r="69140"/>
          <a:stretch/>
        </p:blipFill>
        <p:spPr>
          <a:xfrm>
            <a:off x="7435301" y="4719654"/>
            <a:ext cx="3990532" cy="197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71533" y="5666380"/>
            <a:ext cx="1264320" cy="1191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 rotWithShape="1">
          <a:blip r:embed="rId5">
            <a:alphaModFix/>
          </a:blip>
          <a:srcRect t="4021"/>
          <a:stretch/>
        </p:blipFill>
        <p:spPr>
          <a:xfrm>
            <a:off x="7435300" y="2165567"/>
            <a:ext cx="3990533" cy="2408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 rotWithShape="1">
          <a:blip r:embed="rId6">
            <a:alphaModFix/>
          </a:blip>
          <a:srcRect t="9918"/>
          <a:stretch/>
        </p:blipFill>
        <p:spPr>
          <a:xfrm>
            <a:off x="7435300" y="147583"/>
            <a:ext cx="3990533" cy="1842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9900" y="3522093"/>
            <a:ext cx="3990533" cy="3177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99900" y="1012767"/>
            <a:ext cx="4275477" cy="22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 rotWithShape="1">
          <a:blip r:embed="rId9">
            <a:alphaModFix/>
          </a:blip>
          <a:srcRect l="14383" r="16128"/>
          <a:stretch/>
        </p:blipFill>
        <p:spPr>
          <a:xfrm>
            <a:off x="4604871" y="2520783"/>
            <a:ext cx="1278887" cy="1001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963684" y="3622077"/>
            <a:ext cx="880065" cy="1033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548437" y="5589079"/>
            <a:ext cx="1391763" cy="1346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flipH="1">
            <a:off x="10651375" y="1225128"/>
            <a:ext cx="1504679" cy="940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 rotWithShape="1">
          <a:blip r:embed="rId3">
            <a:alphaModFix/>
          </a:blip>
          <a:srcRect l="20147" t="22483" r="55497" b="21821"/>
          <a:stretch/>
        </p:blipFill>
        <p:spPr>
          <a:xfrm>
            <a:off x="7903867" y="4411495"/>
            <a:ext cx="3872536" cy="186397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Pilot Survey: Questions</a:t>
            </a:r>
            <a:endParaRPr/>
          </a:p>
        </p:txBody>
      </p:sp>
      <p:sp>
        <p:nvSpPr>
          <p:cNvPr id="101" name="Google Shape;101;p17"/>
          <p:cNvSpPr txBox="1"/>
          <p:nvPr/>
        </p:nvSpPr>
        <p:spPr>
          <a:xfrm>
            <a:off x="524900" y="1521767"/>
            <a:ext cx="7378800" cy="6829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609585" indent="-423323">
              <a:lnSpc>
                <a:spcPct val="115000"/>
              </a:lnSpc>
              <a:buClr>
                <a:schemeClr val="dk1"/>
              </a:buClr>
              <a:buSzPts val="1400"/>
              <a:buChar char="●"/>
            </a:pPr>
            <a:r>
              <a:rPr lang="en" sz="2400">
                <a:solidFill>
                  <a:schemeClr val="dk1"/>
                </a:solidFill>
              </a:rPr>
              <a:t>Do users understand what DNS setting options do? </a:t>
            </a:r>
            <a:endParaRPr sz="2400">
              <a:solidFill>
                <a:schemeClr val="dk1"/>
              </a:solidFill>
            </a:endParaRPr>
          </a:p>
          <a:p>
            <a:pPr marL="1219170" lvl="1" indent="-406390">
              <a:lnSpc>
                <a:spcPct val="115000"/>
              </a:lnSpc>
              <a:buClr>
                <a:schemeClr val="dk1"/>
              </a:buClr>
              <a:buSzPts val="1200"/>
              <a:buChar char="○"/>
            </a:pPr>
            <a:r>
              <a:rPr lang="en" sz="1600">
                <a:solidFill>
                  <a:schemeClr val="dk1"/>
                </a:solidFill>
              </a:rPr>
              <a:t>Users have misconceptions about DNS settings</a:t>
            </a:r>
            <a:endParaRPr sz="1600">
              <a:solidFill>
                <a:schemeClr val="dk1"/>
              </a:solidFill>
            </a:endParaRPr>
          </a:p>
          <a:p>
            <a:pPr marL="609585" indent="-423323">
              <a:lnSpc>
                <a:spcPct val="115000"/>
              </a:lnSpc>
              <a:buClr>
                <a:schemeClr val="dk1"/>
              </a:buClr>
              <a:buSzPts val="1400"/>
              <a:buChar char="●"/>
            </a:pPr>
            <a:r>
              <a:rPr lang="en" sz="2400">
                <a:solidFill>
                  <a:schemeClr val="dk1"/>
                </a:solidFill>
              </a:rPr>
              <a:t>How do users interact with current DNS setting options?</a:t>
            </a:r>
            <a:endParaRPr sz="2400">
              <a:solidFill>
                <a:schemeClr val="dk1"/>
              </a:solidFill>
            </a:endParaRPr>
          </a:p>
          <a:p>
            <a:pPr marL="1219170" lvl="1" indent="-406390">
              <a:lnSpc>
                <a:spcPct val="115000"/>
              </a:lnSpc>
              <a:buClr>
                <a:schemeClr val="dk1"/>
              </a:buClr>
              <a:buSzPts val="1200"/>
              <a:buChar char="○"/>
            </a:pPr>
            <a:r>
              <a:rPr lang="en" sz="1600">
                <a:solidFill>
                  <a:schemeClr val="dk1"/>
                </a:solidFill>
              </a:rPr>
              <a:t>They mostly don’t interact with these settings or leave them on their default options</a:t>
            </a:r>
            <a:endParaRPr sz="1600">
              <a:solidFill>
                <a:schemeClr val="dk1"/>
              </a:solidFill>
            </a:endParaRPr>
          </a:p>
          <a:p>
            <a:pPr marL="609585" indent="-423323">
              <a:lnSpc>
                <a:spcPct val="115000"/>
              </a:lnSpc>
              <a:buClr>
                <a:schemeClr val="dk1"/>
              </a:buClr>
              <a:buSzPts val="1400"/>
              <a:buChar char="●"/>
            </a:pPr>
            <a:r>
              <a:rPr lang="en" sz="2400">
                <a:solidFill>
                  <a:schemeClr val="dk1"/>
                </a:solidFill>
              </a:rPr>
              <a:t>Why do users choose the settings that they do?</a:t>
            </a:r>
            <a:r>
              <a:rPr lang="en" sz="1200">
                <a:solidFill>
                  <a:schemeClr val="dk1"/>
                </a:solidFill>
              </a:rPr>
              <a:t>	</a:t>
            </a:r>
            <a:endParaRPr sz="1200">
              <a:solidFill>
                <a:schemeClr val="dk1"/>
              </a:solidFill>
            </a:endParaRPr>
          </a:p>
          <a:p>
            <a:pPr marL="1219170" lvl="1" indent="-406390">
              <a:lnSpc>
                <a:spcPct val="115000"/>
              </a:lnSpc>
              <a:buClr>
                <a:schemeClr val="dk1"/>
              </a:buClr>
              <a:buSzPts val="1200"/>
              <a:buChar char="○"/>
            </a:pPr>
            <a:r>
              <a:rPr lang="en" sz="1600">
                <a:solidFill>
                  <a:schemeClr val="dk1"/>
                </a:solidFill>
              </a:rPr>
              <a:t>Users stick with default settings when they lack information </a:t>
            </a:r>
            <a:endParaRPr sz="1600">
              <a:solidFill>
                <a:schemeClr val="dk1"/>
              </a:solidFill>
            </a:endParaRPr>
          </a:p>
          <a:p>
            <a:pPr marL="1219170" lvl="1" indent="-406390">
              <a:lnSpc>
                <a:spcPct val="115000"/>
              </a:lnSpc>
              <a:buClr>
                <a:schemeClr val="dk1"/>
              </a:buClr>
              <a:buSzPts val="1200"/>
              <a:buChar char="○"/>
            </a:pPr>
            <a:r>
              <a:rPr lang="en" sz="1600">
                <a:solidFill>
                  <a:schemeClr val="dk1"/>
                </a:solidFill>
              </a:rPr>
              <a:t>Many thought the defaults were necessary for their phone to work</a:t>
            </a:r>
            <a:endParaRPr sz="1600">
              <a:solidFill>
                <a:schemeClr val="dk1"/>
              </a:solidFill>
            </a:endParaRPr>
          </a:p>
          <a:p>
            <a:pPr marL="609585" indent="-423323">
              <a:lnSpc>
                <a:spcPct val="115000"/>
              </a:lnSpc>
              <a:buClr>
                <a:schemeClr val="dk1"/>
              </a:buClr>
              <a:buSzPts val="1400"/>
              <a:buChar char="●"/>
            </a:pPr>
            <a:r>
              <a:rPr lang="en" sz="2400">
                <a:solidFill>
                  <a:schemeClr val="dk1"/>
                </a:solidFill>
              </a:rPr>
              <a:t>Does being provided with more information on DNS settings change the settings option that users choose?</a:t>
            </a:r>
            <a:r>
              <a:rPr lang="en" sz="1200">
                <a:solidFill>
                  <a:schemeClr val="dk1"/>
                </a:solidFill>
              </a:rPr>
              <a:t>	</a:t>
            </a:r>
            <a:endParaRPr sz="1200">
              <a:solidFill>
                <a:schemeClr val="dk1"/>
              </a:solidFill>
            </a:endParaRPr>
          </a:p>
          <a:p>
            <a:pPr marL="1219170" lvl="1" indent="-406390">
              <a:lnSpc>
                <a:spcPct val="115000"/>
              </a:lnSpc>
              <a:buClr>
                <a:schemeClr val="dk1"/>
              </a:buClr>
              <a:buSzPts val="1200"/>
              <a:buChar char="○"/>
            </a:pPr>
            <a:r>
              <a:rPr lang="en" sz="1600">
                <a:solidFill>
                  <a:schemeClr val="dk1"/>
                </a:solidFill>
              </a:rPr>
              <a:t>Some users DO change their settings while others stuck with their original choice</a:t>
            </a:r>
            <a:endParaRPr sz="1600">
              <a:solidFill>
                <a:schemeClr val="dk1"/>
              </a:solidFill>
            </a:endParaRPr>
          </a:p>
          <a:p>
            <a:pPr marL="609585" indent="-423323">
              <a:lnSpc>
                <a:spcPct val="115000"/>
              </a:lnSpc>
              <a:buClr>
                <a:schemeClr val="dk1"/>
              </a:buClr>
              <a:buSzPts val="1400"/>
              <a:buChar char="●"/>
            </a:pPr>
            <a:r>
              <a:rPr lang="en" sz="2400">
                <a:solidFill>
                  <a:schemeClr val="dk1"/>
                </a:solidFill>
              </a:rPr>
              <a:t>Do people know about the different DNS resolvers and do they trust them? </a:t>
            </a:r>
            <a:endParaRPr sz="2400">
              <a:solidFill>
                <a:schemeClr val="dk1"/>
              </a:solidFill>
            </a:endParaRPr>
          </a:p>
          <a:p>
            <a:pPr marL="1219170" lvl="1" indent="-406390">
              <a:lnSpc>
                <a:spcPct val="115000"/>
              </a:lnSpc>
              <a:buClr>
                <a:schemeClr val="dk1"/>
              </a:buClr>
              <a:buSzPts val="1200"/>
              <a:buChar char="○"/>
            </a:pPr>
            <a:r>
              <a:rPr lang="en" sz="1600">
                <a:solidFill>
                  <a:schemeClr val="dk1"/>
                </a:solidFill>
              </a:rPr>
              <a:t>People had limited knowledge of DNS resolvers</a:t>
            </a:r>
            <a:endParaRPr sz="1600">
              <a:solidFill>
                <a:schemeClr val="dk1"/>
              </a:solidFill>
            </a:endParaRPr>
          </a:p>
          <a:p>
            <a:pPr marL="1219170" lvl="1" indent="-406390">
              <a:lnSpc>
                <a:spcPct val="115000"/>
              </a:lnSpc>
              <a:buClr>
                <a:schemeClr val="dk1"/>
              </a:buClr>
              <a:buSzPts val="1200"/>
              <a:buChar char="○"/>
            </a:pPr>
            <a:r>
              <a:rPr lang="en" sz="1600">
                <a:solidFill>
                  <a:schemeClr val="dk1"/>
                </a:solidFill>
              </a:rPr>
              <a:t>Trust in those resolvers varied among participants</a:t>
            </a:r>
            <a:endParaRPr sz="1600"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3867" y="528701"/>
            <a:ext cx="3872533" cy="352733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"/>
              <a:t>Firefox DoH Responses</a:t>
            </a: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2020185"/>
            <a:ext cx="6625501" cy="32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2470" y="323151"/>
            <a:ext cx="4939901" cy="621170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182533" y="5452934"/>
            <a:ext cx="6666800" cy="1506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</a:pPr>
            <a:r>
              <a:rPr lang="en" sz="2400">
                <a:solidFill>
                  <a:schemeClr val="dk1"/>
                </a:solidFill>
              </a:rPr>
              <a:t>User responses to questions about Firefox’s DoH settings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What is DNS?</a:t>
            </a:r>
          </a:p>
        </p:txBody>
      </p:sp>
      <p:sp>
        <p:nvSpPr>
          <p:cNvPr id="4710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169863" indent="-169863">
              <a:defRPr/>
            </a:pPr>
            <a:r>
              <a:rPr lang="en-US">
                <a:cs typeface="+mn-cs"/>
              </a:rPr>
              <a:t> DNS (Domain Name Service) is primarily used to translate human readable names into machine usable addresses, e.g., IP addresses.</a:t>
            </a:r>
          </a:p>
          <a:p>
            <a:pPr marL="169863" indent="-169863">
              <a:defRPr/>
            </a:pPr>
            <a:endParaRPr lang="en-US">
              <a:cs typeface="+mn-cs"/>
            </a:endParaRPr>
          </a:p>
          <a:p>
            <a:pPr marL="169863" indent="-169863">
              <a:defRPr/>
            </a:pPr>
            <a:r>
              <a:rPr lang="en-US">
                <a:cs typeface="+mn-cs"/>
              </a:rPr>
              <a:t>DNS goal:</a:t>
            </a:r>
          </a:p>
          <a:p>
            <a:pPr marL="457200" lvl="1" indent="-223838">
              <a:defRPr/>
            </a:pPr>
            <a:r>
              <a:rPr lang="en-US"/>
              <a:t>Efficiently locate resources.  </a:t>
            </a:r>
            <a:br>
              <a:rPr lang="en-US"/>
            </a:br>
            <a:r>
              <a:rPr lang="en-US"/>
              <a:t>E.g., Map name </a:t>
            </a:r>
            <a:r>
              <a:rPr lang="en-US">
                <a:sym typeface="Wingdings" charset="0"/>
              </a:rPr>
              <a:t></a:t>
            </a:r>
            <a:r>
              <a:rPr lang="en-US"/>
              <a:t> IP address</a:t>
            </a:r>
          </a:p>
          <a:p>
            <a:pPr marL="457200" lvl="1" indent="-223838">
              <a:defRPr/>
            </a:pPr>
            <a:r>
              <a:rPr lang="en-US"/>
              <a:t>Scale to many users over a large area</a:t>
            </a:r>
          </a:p>
          <a:p>
            <a:pPr marL="457200" lvl="1" indent="-223838">
              <a:defRPr/>
            </a:pPr>
            <a:r>
              <a:rPr lang="en-US"/>
              <a:t>Scale to many updates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6E3521-79DE-9948-B8B4-8905EB9C040B}" type="slidenum">
              <a:rPr lang="en-US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7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2433" y="1444701"/>
            <a:ext cx="5458599" cy="442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567" y="1538934"/>
            <a:ext cx="4815959" cy="442716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"/>
              <a:t>Private DNS Settings Choices</a:t>
            </a:r>
            <a:endParaRPr/>
          </a:p>
        </p:txBody>
      </p:sp>
      <p:sp>
        <p:nvSpPr>
          <p:cNvPr id="118" name="Google Shape;118;p19"/>
          <p:cNvSpPr txBox="1"/>
          <p:nvPr/>
        </p:nvSpPr>
        <p:spPr>
          <a:xfrm>
            <a:off x="1254864" y="5891567"/>
            <a:ext cx="40348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Private DNS setting choice without additional information</a:t>
            </a:r>
            <a:endParaRPr sz="2400"/>
          </a:p>
        </p:txBody>
      </p:sp>
      <p:sp>
        <p:nvSpPr>
          <p:cNvPr id="119" name="Google Shape;119;p19"/>
          <p:cNvSpPr txBox="1"/>
          <p:nvPr/>
        </p:nvSpPr>
        <p:spPr>
          <a:xfrm>
            <a:off x="6761167" y="5891567"/>
            <a:ext cx="36916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Private DNS setting choice with additional information</a:t>
            </a:r>
            <a:endParaRPr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800" y="1562100"/>
            <a:ext cx="5918200" cy="37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0233" y="1539051"/>
            <a:ext cx="5664200" cy="377989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/>
        </p:nvSpPr>
        <p:spPr>
          <a:xfrm>
            <a:off x="1022567" y="5318934"/>
            <a:ext cx="5175200" cy="96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</a:pPr>
            <a:r>
              <a:rPr lang="en" sz="1733">
                <a:solidFill>
                  <a:schemeClr val="dk1"/>
                </a:solidFill>
              </a:rPr>
              <a:t>If participants had heard of different DNS providers</a:t>
            </a:r>
            <a:endParaRPr sz="1733"/>
          </a:p>
        </p:txBody>
      </p:sp>
      <p:sp>
        <p:nvSpPr>
          <p:cNvPr id="127" name="Google Shape;127;p20"/>
          <p:cNvSpPr txBox="1"/>
          <p:nvPr/>
        </p:nvSpPr>
        <p:spPr>
          <a:xfrm>
            <a:off x="6350733" y="5295901"/>
            <a:ext cx="5503200" cy="96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</a:pPr>
            <a:r>
              <a:rPr lang="en" sz="1733">
                <a:solidFill>
                  <a:schemeClr val="dk1"/>
                </a:solidFill>
              </a:rPr>
              <a:t>If participants reported trusting different DNS providers</a:t>
            </a:r>
            <a:endParaRPr sz="1733"/>
          </a:p>
        </p:txBody>
      </p:sp>
      <p:sp>
        <p:nvSpPr>
          <p:cNvPr id="128" name="Google Shape;128;p2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"/>
              <a:t>Knowledge of and Trust in DNS Providers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"/>
              <a:t>Summary and Future Directions</a:t>
            </a:r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62500" lnSpcReduction="20000"/>
          </a:bodyPr>
          <a:lstStyle/>
          <a:p>
            <a:pPr indent="-405331">
              <a:lnSpc>
                <a:spcPct val="150000"/>
              </a:lnSpc>
              <a:spcBef>
                <a:spcPts val="1600"/>
              </a:spcBef>
              <a:buClr>
                <a:schemeClr val="dk1"/>
              </a:buClr>
              <a:buSzPct val="100000"/>
            </a:pPr>
            <a:r>
              <a:rPr lang="en" sz="2533">
                <a:solidFill>
                  <a:schemeClr val="dk1"/>
                </a:solidFill>
              </a:rPr>
              <a:t>Main Findings</a:t>
            </a:r>
            <a:endParaRPr sz="2533">
              <a:solidFill>
                <a:schemeClr val="dk1"/>
              </a:solidFill>
            </a:endParaRPr>
          </a:p>
          <a:p>
            <a:pPr lvl="1" indent="-405331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533">
                <a:solidFill>
                  <a:schemeClr val="dk1"/>
                </a:solidFill>
              </a:rPr>
              <a:t>Many people stick with default settings options making the choice of default very important</a:t>
            </a:r>
            <a:endParaRPr sz="2533">
              <a:solidFill>
                <a:schemeClr val="dk1"/>
              </a:solidFill>
            </a:endParaRPr>
          </a:p>
          <a:p>
            <a:pPr lvl="1" indent="-405331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533">
                <a:solidFill>
                  <a:schemeClr val="dk1"/>
                </a:solidFill>
              </a:rPr>
              <a:t>People don’t understand the ramifications of selecting different options</a:t>
            </a:r>
            <a:endParaRPr sz="2533">
              <a:solidFill>
                <a:schemeClr val="dk1"/>
              </a:solidFill>
            </a:endParaRPr>
          </a:p>
          <a:p>
            <a:pPr lvl="1" indent="-405331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533">
                <a:solidFill>
                  <a:schemeClr val="dk1"/>
                </a:solidFill>
              </a:rPr>
              <a:t>Being given more information does cause some people to choose a different option</a:t>
            </a:r>
            <a:endParaRPr sz="2533">
              <a:solidFill>
                <a:schemeClr val="dk1"/>
              </a:solidFill>
            </a:endParaRPr>
          </a:p>
          <a:p>
            <a:pPr lvl="1" indent="-405331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533">
                <a:solidFill>
                  <a:schemeClr val="dk1"/>
                </a:solidFill>
              </a:rPr>
              <a:t>There is still a lot of work to do on explaining these settings to users</a:t>
            </a:r>
            <a:endParaRPr sz="2533">
              <a:solidFill>
                <a:schemeClr val="dk1"/>
              </a:solidFill>
            </a:endParaRPr>
          </a:p>
          <a:p>
            <a:pPr indent="-405331">
              <a:lnSpc>
                <a:spcPct val="150000"/>
              </a:lnSpc>
              <a:buClr>
                <a:schemeClr val="dk1"/>
              </a:buClr>
              <a:buSzPct val="100000"/>
            </a:pPr>
            <a:r>
              <a:rPr lang="en" sz="2533">
                <a:solidFill>
                  <a:schemeClr val="dk1"/>
                </a:solidFill>
              </a:rPr>
              <a:t>Future Directions</a:t>
            </a:r>
            <a:endParaRPr sz="2533">
              <a:solidFill>
                <a:schemeClr val="dk1"/>
              </a:solidFill>
            </a:endParaRPr>
          </a:p>
          <a:p>
            <a:pPr lvl="1" indent="-405331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533">
                <a:solidFill>
                  <a:schemeClr val="dk1"/>
                </a:solidFill>
              </a:rPr>
              <a:t>Larger sample size </a:t>
            </a:r>
            <a:endParaRPr sz="2533">
              <a:solidFill>
                <a:schemeClr val="dk1"/>
              </a:solidFill>
            </a:endParaRPr>
          </a:p>
          <a:p>
            <a:pPr lvl="1" indent="-405331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533">
                <a:solidFill>
                  <a:schemeClr val="dk1"/>
                </a:solidFill>
              </a:rPr>
              <a:t>More extensive interface testing</a:t>
            </a:r>
            <a:endParaRPr sz="2533">
              <a:solidFill>
                <a:schemeClr val="dk1"/>
              </a:solidFill>
            </a:endParaRPr>
          </a:p>
          <a:p>
            <a:pPr lvl="2" indent="-405331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533">
                <a:solidFill>
                  <a:schemeClr val="dk1"/>
                </a:solidFill>
              </a:rPr>
              <a:t>Test newly implemented interfaces</a:t>
            </a:r>
            <a:endParaRPr sz="2533">
              <a:solidFill>
                <a:schemeClr val="dk1"/>
              </a:solidFill>
            </a:endParaRPr>
          </a:p>
          <a:p>
            <a:pPr lvl="2" indent="-405331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533">
                <a:solidFill>
                  <a:schemeClr val="dk1"/>
                </a:solidFill>
              </a:rPr>
              <a:t>Design and test alternative interfaces </a:t>
            </a:r>
            <a:endParaRPr sz="2533">
              <a:solidFill>
                <a:schemeClr val="dk1"/>
              </a:solidFill>
            </a:endParaRPr>
          </a:p>
          <a:p>
            <a:pPr lvl="2" indent="-405331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en" sz="2533">
                <a:solidFill>
                  <a:schemeClr val="dk1"/>
                </a:solidFill>
              </a:rPr>
              <a:t>Have more participants be able to interact with their own settings</a:t>
            </a:r>
            <a:endParaRPr sz="2533">
              <a:solidFill>
                <a:schemeClr val="dk1"/>
              </a:solidFill>
            </a:endParaRPr>
          </a:p>
          <a:p>
            <a:pPr lvl="1" indent="-405331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2533">
                <a:solidFill>
                  <a:schemeClr val="dk1"/>
                </a:solidFill>
              </a:rPr>
              <a:t>Better understand users’ expectations for each encrypted DNS configuration</a:t>
            </a:r>
            <a:endParaRPr sz="2533">
              <a:solidFill>
                <a:schemeClr val="dk1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533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738" y="21538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The Bad News:</a:t>
            </a:r>
            <a:br>
              <a:rPr lang="en-US" sz="3600" dirty="0"/>
            </a:br>
            <a:r>
              <a:rPr lang="en-US" sz="3600" dirty="0"/>
              <a:t>Changing DNS Providers Doesn’t Solve the Privacy Problem!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39" name="Picture 38" descr="database-serv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406" y="2583791"/>
            <a:ext cx="932813" cy="861751"/>
          </a:xfrm>
          <a:prstGeom prst="rect">
            <a:avLst/>
          </a:prstGeom>
        </p:spPr>
      </p:pic>
      <p:pic>
        <p:nvPicPr>
          <p:cNvPr id="40" name="Picture 39" descr="database-serv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167" y="4886655"/>
            <a:ext cx="932813" cy="861751"/>
          </a:xfrm>
          <a:prstGeom prst="rect">
            <a:avLst/>
          </a:prstGeom>
        </p:spPr>
      </p:pic>
      <p:pic>
        <p:nvPicPr>
          <p:cNvPr id="41" name="Picture 40" descr="database-serv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167" y="3057191"/>
            <a:ext cx="932813" cy="861751"/>
          </a:xfrm>
          <a:prstGeom prst="rect">
            <a:avLst/>
          </a:prstGeom>
        </p:spPr>
      </p:pic>
      <p:pic>
        <p:nvPicPr>
          <p:cNvPr id="42" name="Picture 41" descr="database-serv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167" y="1569641"/>
            <a:ext cx="932813" cy="861751"/>
          </a:xfrm>
          <a:prstGeom prst="rect">
            <a:avLst/>
          </a:prstGeom>
        </p:spPr>
      </p:pic>
      <p:cxnSp>
        <p:nvCxnSpPr>
          <p:cNvPr id="43" name="Straight Arrow Connector 42"/>
          <p:cNvCxnSpPr/>
          <p:nvPr/>
        </p:nvCxnSpPr>
        <p:spPr>
          <a:xfrm>
            <a:off x="2266056" y="2819926"/>
            <a:ext cx="1916483" cy="139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5633862" y="1898780"/>
            <a:ext cx="2456076" cy="6850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5801317" y="2080213"/>
            <a:ext cx="2288616" cy="6420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801317" y="3057188"/>
            <a:ext cx="2452995" cy="3464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5678688" y="3177793"/>
            <a:ext cx="2489627" cy="396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5490219" y="3475500"/>
            <a:ext cx="2789736" cy="17164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5104402" y="3470715"/>
            <a:ext cx="3072789" cy="18870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2266056" y="3196756"/>
            <a:ext cx="191648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9410446" y="3300826"/>
            <a:ext cx="1977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TLD Server,</a:t>
            </a:r>
          </a:p>
          <a:p>
            <a:r>
              <a:rPr lang="en-US" sz="2400" dirty="0"/>
              <a:t>1.2.3.4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9514225" y="4985683"/>
            <a:ext cx="2409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Name Server,</a:t>
            </a:r>
          </a:p>
          <a:p>
            <a:r>
              <a:rPr lang="en-US" sz="2400" dirty="0"/>
              <a:t>2.3.4.5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087547" y="3475501"/>
            <a:ext cx="18964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3</a:t>
            </a:r>
            <a:r>
              <a:rPr lang="en-US" sz="2400" b="1" baseline="30000" dirty="0"/>
              <a:t>rd</a:t>
            </a:r>
            <a:r>
              <a:rPr lang="en-US" sz="2400" b="1" dirty="0"/>
              <a:t> Party Recursive Resolver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9514229" y="1593354"/>
            <a:ext cx="1947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Root server, </a:t>
            </a:r>
          </a:p>
          <a:p>
            <a:r>
              <a:rPr lang="en-US" sz="2400" dirty="0"/>
              <a:t>.com</a:t>
            </a:r>
          </a:p>
        </p:txBody>
      </p:sp>
      <p:pic>
        <p:nvPicPr>
          <p:cNvPr id="56" name="Picture 55" descr="Hopstarter-Malware-Spy.ic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670" y="2536220"/>
            <a:ext cx="1175868" cy="8819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3202" y="4714490"/>
            <a:ext cx="6043657" cy="461665"/>
          </a:xfrm>
          <a:prstGeom prst="rect">
            <a:avLst/>
          </a:prstGeom>
          <a:solidFill>
            <a:srgbClr val="BBE0E3"/>
          </a:solidFill>
        </p:spPr>
        <p:txBody>
          <a:bodyPr wrap="square" rtlCol="0">
            <a:spAutoFit/>
          </a:bodyPr>
          <a:lstStyle/>
          <a:p>
            <a:pPr marL="380990" indent="-380990">
              <a:buFont typeface="Arial"/>
              <a:buChar char="•"/>
            </a:pPr>
            <a:r>
              <a:rPr lang="en-US" sz="2400" dirty="0"/>
              <a:t>Shifts trust from ISP to 3</a:t>
            </a:r>
            <a:r>
              <a:rPr lang="en-US" sz="2400" baseline="30000" dirty="0"/>
              <a:t>rd</a:t>
            </a:r>
            <a:r>
              <a:rPr lang="en-US" sz="2400" dirty="0"/>
              <a:t> party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9756" y="5206934"/>
            <a:ext cx="6077101" cy="830997"/>
          </a:xfrm>
          <a:prstGeom prst="rect">
            <a:avLst/>
          </a:prstGeom>
          <a:solidFill>
            <a:srgbClr val="BBE0E3"/>
          </a:solidFill>
        </p:spPr>
        <p:txBody>
          <a:bodyPr wrap="square" rtlCol="0">
            <a:spAutoFit/>
          </a:bodyPr>
          <a:lstStyle/>
          <a:p>
            <a:pPr marL="380990" indent="-380990">
              <a:buFont typeface="Arial"/>
              <a:buChar char="•"/>
            </a:pPr>
            <a:r>
              <a:rPr lang="en-US" sz="2400" dirty="0"/>
              <a:t>IP address and domain names still visible and coupled</a:t>
            </a:r>
          </a:p>
        </p:txBody>
      </p:sp>
      <p:pic>
        <p:nvPicPr>
          <p:cNvPr id="25" name="Picture 24" descr="1318685740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99" y="2527961"/>
            <a:ext cx="1242239" cy="94753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94995" y="3475499"/>
            <a:ext cx="1187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Client</a:t>
            </a:r>
          </a:p>
        </p:txBody>
      </p:sp>
      <p:pic>
        <p:nvPicPr>
          <p:cNvPr id="27" name="Picture 26" descr="database-serv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333" y="2762257"/>
            <a:ext cx="640179" cy="59141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09600" y="1"/>
            <a:ext cx="1658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Naming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02932" y="3442215"/>
            <a:ext cx="1471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Stub Resolver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756" y="5989087"/>
            <a:ext cx="6077101" cy="830997"/>
          </a:xfrm>
          <a:prstGeom prst="rect">
            <a:avLst/>
          </a:prstGeom>
          <a:solidFill>
            <a:srgbClr val="BBE0E3"/>
          </a:solidFill>
        </p:spPr>
        <p:txBody>
          <a:bodyPr wrap="square" rtlCol="0">
            <a:spAutoFit/>
          </a:bodyPr>
          <a:lstStyle/>
          <a:p>
            <a:pPr marL="380990" indent="-380990">
              <a:buFont typeface="Arial"/>
              <a:buChar char="•"/>
            </a:pPr>
            <a:r>
              <a:rPr lang="en-US" sz="2400" dirty="0"/>
              <a:t>Still vulnerable to monitoring &amp; data requests</a:t>
            </a:r>
          </a:p>
        </p:txBody>
      </p:sp>
    </p:spTree>
    <p:extLst>
      <p:ext uri="{BB962C8B-B14F-4D97-AF65-F5344CB8AC3E}">
        <p14:creationId xmlns:p14="http://schemas.microsoft.com/office/powerpoint/2010/main" val="300918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7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90CFA-0766-0C40-9028-92BFCB6CB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 Architectural Crisis:</a:t>
            </a:r>
            <a:br>
              <a:rPr lang="en-US" dirty="0"/>
            </a:br>
            <a:r>
              <a:rPr lang="en-US" dirty="0"/>
              <a:t>DNS is Getting Encrypted, but </a:t>
            </a:r>
            <a:r>
              <a:rPr lang="en-US" b="1" dirty="0">
                <a:solidFill>
                  <a:srgbClr val="C00000"/>
                </a:solidFill>
              </a:rPr>
              <a:t>More Centralized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0CAA3-190B-5949-B98E-E7C910597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2760"/>
            <a:ext cx="10515600" cy="2252105"/>
          </a:xfrm>
        </p:spPr>
        <p:txBody>
          <a:bodyPr>
            <a:normAutofit/>
          </a:bodyPr>
          <a:lstStyle/>
          <a:p>
            <a:r>
              <a:rPr lang="en-US" dirty="0"/>
              <a:t>Modern browsers, OSes, etc. will select a “trusted recursive resolver” by default, sending all DNS queries to a single resolver.</a:t>
            </a:r>
          </a:p>
          <a:p>
            <a:endParaRPr lang="en-US" dirty="0"/>
          </a:p>
          <a:p>
            <a:r>
              <a:rPr lang="en-US" dirty="0"/>
              <a:t>Centralization is not a given: 100+ Encrypted DNS TRRs already exist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11EE97-A80C-5149-B663-F10F59062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60" y="4544583"/>
            <a:ext cx="5619232" cy="2053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D6B672-7DB2-FC4A-A7C9-5B9E38582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5323" y="4423719"/>
            <a:ext cx="3758477" cy="24342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0F2224-988E-F644-8441-A1C8A8E7FEE2}"/>
              </a:ext>
            </a:extLst>
          </p:cNvPr>
          <p:cNvSpPr txBox="1"/>
          <p:nvPr/>
        </p:nvSpPr>
        <p:spPr>
          <a:xfrm>
            <a:off x="7735329" y="4054387"/>
            <a:ext cx="3748216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dnscrypt.info</a:t>
            </a:r>
            <a:r>
              <a:rPr lang="en-US" dirty="0"/>
              <a:t>/public-servers/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AF2A57-8EFA-A54D-B39C-C8FA5E064B64}"/>
              </a:ext>
            </a:extLst>
          </p:cNvPr>
          <p:cNvSpPr txBox="1"/>
          <p:nvPr/>
        </p:nvSpPr>
        <p:spPr>
          <a:xfrm>
            <a:off x="1252684" y="4324865"/>
            <a:ext cx="3748216" cy="64633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Settings in Firefox, Android default to centralized DNS over HTTPS (</a:t>
            </a:r>
            <a:r>
              <a:rPr lang="en-US" dirty="0" err="1"/>
              <a:t>DoH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043814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6208"/>
            <a:ext cx="10515600" cy="1325563"/>
          </a:xfrm>
        </p:spPr>
        <p:txBody>
          <a:bodyPr/>
          <a:lstStyle/>
          <a:p>
            <a:r>
              <a:rPr lang="en-US" dirty="0"/>
              <a:t>Step 1: Encrypt Traffic </a:t>
            </a:r>
            <a:r>
              <a:rPr lang="en-US" b="1" dirty="0"/>
              <a:t>Through</a:t>
            </a:r>
            <a:r>
              <a:rPr lang="en-US" dirty="0"/>
              <a:t> the Recursive</a:t>
            </a:r>
            <a:br>
              <a:rPr lang="en-US" dirty="0"/>
            </a:br>
            <a:r>
              <a:rPr lang="en-US" b="1" dirty="0"/>
              <a:t>Oblivious DNS (ODNS)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09601" y="1816527"/>
            <a:ext cx="1097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Goal:</a:t>
            </a:r>
            <a:r>
              <a:rPr lang="en-US" sz="3200" i="1" dirty="0"/>
              <a:t> </a:t>
            </a:r>
            <a:r>
              <a:rPr lang="en-US" sz="3200" b="1" dirty="0">
                <a:solidFill>
                  <a:srgbClr val="C00000"/>
                </a:solidFill>
              </a:rPr>
              <a:t>Decouple the DNS query (and response) from the IP address that issued the query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3362099"/>
            <a:ext cx="108159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1. Obfuscate the DNS query before sending it to the local recursive resolver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1" y="4477023"/>
            <a:ext cx="108159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2. Generate a referral to an ODNS authoritative server that can decipher the query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1" y="5640077"/>
            <a:ext cx="108159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3. ODNS authoritative server can see the DNS query, but not the IP address of the requesting client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1"/>
            <a:ext cx="1658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Naming</a:t>
            </a:r>
          </a:p>
        </p:txBody>
      </p:sp>
    </p:spTree>
    <p:extLst>
      <p:ext uri="{BB962C8B-B14F-4D97-AF65-F5344CB8AC3E}">
        <p14:creationId xmlns:p14="http://schemas.microsoft.com/office/powerpoint/2010/main" val="1763134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Oblivious DNS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 descr="database-serv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388" y="2491919"/>
            <a:ext cx="932813" cy="861751"/>
          </a:xfrm>
          <a:prstGeom prst="rect">
            <a:avLst/>
          </a:prstGeom>
        </p:spPr>
      </p:pic>
      <p:pic>
        <p:nvPicPr>
          <p:cNvPr id="6" name="Picture 5" descr="database-serv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150" y="4886655"/>
            <a:ext cx="932813" cy="861751"/>
          </a:xfrm>
          <a:prstGeom prst="rect">
            <a:avLst/>
          </a:prstGeom>
        </p:spPr>
      </p:pic>
      <p:pic>
        <p:nvPicPr>
          <p:cNvPr id="7" name="Picture 6" descr="database-serv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150" y="3057191"/>
            <a:ext cx="932813" cy="861751"/>
          </a:xfrm>
          <a:prstGeom prst="rect">
            <a:avLst/>
          </a:prstGeom>
        </p:spPr>
      </p:pic>
      <p:pic>
        <p:nvPicPr>
          <p:cNvPr id="8" name="Picture 7" descr="database-serv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150" y="1569641"/>
            <a:ext cx="932813" cy="86175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266056" y="2819926"/>
            <a:ext cx="2744651" cy="139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6376845" y="1898780"/>
            <a:ext cx="2456076" cy="6850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544300" y="2080213"/>
            <a:ext cx="2288616" cy="6420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544300" y="3057188"/>
            <a:ext cx="2452995" cy="3464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6421671" y="3177793"/>
            <a:ext cx="2489627" cy="396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376840" y="3353668"/>
            <a:ext cx="2789736" cy="17164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6164088" y="3380011"/>
            <a:ext cx="2932947" cy="18468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266056" y="3196756"/>
            <a:ext cx="27446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153429" y="3300826"/>
            <a:ext cx="1977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TLD Server,</a:t>
            </a:r>
          </a:p>
          <a:p>
            <a:r>
              <a:rPr lang="en-US" sz="2400" dirty="0"/>
              <a:t>1.2.3.4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118982" y="4985683"/>
            <a:ext cx="2409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Name Server,</a:t>
            </a:r>
          </a:p>
          <a:p>
            <a:r>
              <a:rPr lang="en-US" sz="2400" dirty="0"/>
              <a:t>2.3.4.5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04503" y="3460525"/>
            <a:ext cx="1896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Recursive Resolver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257211" y="1593354"/>
            <a:ext cx="1947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Root server, </a:t>
            </a:r>
          </a:p>
          <a:p>
            <a:r>
              <a:rPr lang="en-US" sz="2400" dirty="0"/>
              <a:t>.com</a:t>
            </a:r>
          </a:p>
        </p:txBody>
      </p:sp>
      <p:pic>
        <p:nvPicPr>
          <p:cNvPr id="21" name="Picture 20" descr="1318685740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99" y="2527961"/>
            <a:ext cx="1242239" cy="94753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94995" y="3475499"/>
            <a:ext cx="1187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Client</a:t>
            </a:r>
          </a:p>
        </p:txBody>
      </p:sp>
      <p:pic>
        <p:nvPicPr>
          <p:cNvPr id="23" name="Picture 22" descr="database-serv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333" y="2762257"/>
            <a:ext cx="640179" cy="591411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2298016" y="2838916"/>
            <a:ext cx="967584" cy="5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2298016" y="3215747"/>
            <a:ext cx="96758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4494870" y="2819927"/>
            <a:ext cx="926473" cy="108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94870" y="3196759"/>
            <a:ext cx="926473" cy="108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database-serv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443" y="2482481"/>
            <a:ext cx="932813" cy="86175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756531" y="3369846"/>
            <a:ext cx="19046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ODNS </a:t>
            </a:r>
          </a:p>
          <a:p>
            <a:pPr algn="ctr"/>
            <a:r>
              <a:rPr lang="en-US" sz="2400" dirty="0"/>
              <a:t>Authoritative </a:t>
            </a:r>
          </a:p>
          <a:p>
            <a:pPr algn="ctr"/>
            <a:r>
              <a:rPr lang="en-US" sz="2400" dirty="0"/>
              <a:t>Server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02932" y="3442215"/>
            <a:ext cx="1471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Stub Resolver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9600" y="1"/>
            <a:ext cx="1658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Naming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94996" y="5062411"/>
            <a:ext cx="7398729" cy="1569660"/>
          </a:xfrm>
          <a:prstGeom prst="rect">
            <a:avLst/>
          </a:prstGeom>
          <a:solidFill>
            <a:srgbClr val="BBE0E3"/>
          </a:solidFill>
        </p:spPr>
        <p:txBody>
          <a:bodyPr wrap="square" rtlCol="0">
            <a:spAutoFit/>
          </a:bodyPr>
          <a:lstStyle/>
          <a:p>
            <a:r>
              <a:rPr lang="en-US" sz="3200" b="1" dirty="0"/>
              <a:t>Goal:</a:t>
            </a:r>
            <a:r>
              <a:rPr lang="en-US" sz="3200" i="1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Decouple the DNS query 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(and response) from the IP address that issued the query</a:t>
            </a:r>
          </a:p>
        </p:txBody>
      </p:sp>
    </p:spTree>
    <p:extLst>
      <p:ext uri="{BB962C8B-B14F-4D97-AF65-F5344CB8AC3E}">
        <p14:creationId xmlns:p14="http://schemas.microsoft.com/office/powerpoint/2010/main" val="3685258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5287 -0.00186 " pathEditMode="relative" ptsTypes="AA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5287 -0.00186 " pathEditMode="relative" ptsTypes="AA">
                                      <p:cBhvr>
                                        <p:cTn id="2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>
          <a:xfrm>
            <a:off x="4949889" y="4189129"/>
            <a:ext cx="1541384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 err="1"/>
              <a:t>www.foo.com</a:t>
            </a:r>
            <a:endParaRPr lang="en-US" sz="1867" dirty="0"/>
          </a:p>
          <a:p>
            <a:r>
              <a:rPr lang="en-US" sz="1867" dirty="0"/>
              <a:t>3.4.5.6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721781" y="4532616"/>
            <a:ext cx="2438524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{</a:t>
            </a:r>
            <a:r>
              <a:rPr lang="en-US" sz="1867" dirty="0" err="1"/>
              <a:t>www.foo.com</a:t>
            </a:r>
            <a:r>
              <a:rPr lang="en-US" sz="1867" dirty="0"/>
              <a:t>}.</a:t>
            </a:r>
            <a:r>
              <a:rPr lang="en-US" sz="1867" dirty="0" err="1"/>
              <a:t>odns</a:t>
            </a:r>
            <a:endParaRPr lang="en-US" sz="1867" dirty="0"/>
          </a:p>
          <a:p>
            <a:r>
              <a:rPr lang="en-US" sz="1867" dirty="0"/>
              <a:t>{3.4.5.6}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Oblivious DNS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4" descr="database-serv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167" y="2527963"/>
            <a:ext cx="932813" cy="861751"/>
          </a:xfrm>
          <a:prstGeom prst="rect">
            <a:avLst/>
          </a:prstGeom>
        </p:spPr>
      </p:pic>
      <p:pic>
        <p:nvPicPr>
          <p:cNvPr id="6" name="Picture 5" descr="database-serv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150" y="4886655"/>
            <a:ext cx="932813" cy="861751"/>
          </a:xfrm>
          <a:prstGeom prst="rect">
            <a:avLst/>
          </a:prstGeom>
        </p:spPr>
      </p:pic>
      <p:pic>
        <p:nvPicPr>
          <p:cNvPr id="7" name="Picture 6" descr="database-serv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150" y="3057191"/>
            <a:ext cx="932813" cy="861751"/>
          </a:xfrm>
          <a:prstGeom prst="rect">
            <a:avLst/>
          </a:prstGeom>
        </p:spPr>
      </p:pic>
      <p:pic>
        <p:nvPicPr>
          <p:cNvPr id="8" name="Picture 7" descr="database-serv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150" y="1569641"/>
            <a:ext cx="932813" cy="86175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6376845" y="1898780"/>
            <a:ext cx="2456076" cy="6850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6544300" y="2080213"/>
            <a:ext cx="2288616" cy="6420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544300" y="3057188"/>
            <a:ext cx="2452995" cy="3464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6421671" y="3177793"/>
            <a:ext cx="2489627" cy="396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376840" y="3353668"/>
            <a:ext cx="2789736" cy="17164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6164088" y="3392969"/>
            <a:ext cx="2932947" cy="18468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153429" y="3300826"/>
            <a:ext cx="1977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TLD Server,</a:t>
            </a:r>
          </a:p>
          <a:p>
            <a:r>
              <a:rPr lang="en-US" sz="2400" dirty="0"/>
              <a:t>1.2.3.4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118982" y="4985683"/>
            <a:ext cx="2409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Name Server,</a:t>
            </a:r>
          </a:p>
          <a:p>
            <a:r>
              <a:rPr lang="en-US" sz="2400" dirty="0"/>
              <a:t>2.3.4.5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257211" y="1593354"/>
            <a:ext cx="1947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Root server, </a:t>
            </a:r>
          </a:p>
          <a:p>
            <a:r>
              <a:rPr lang="en-US" sz="2400" dirty="0"/>
              <a:t>.com</a:t>
            </a:r>
          </a:p>
        </p:txBody>
      </p:sp>
      <p:pic>
        <p:nvPicPr>
          <p:cNvPr id="18" name="Picture 17" descr="1318685740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99" y="2527961"/>
            <a:ext cx="1242239" cy="94753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94995" y="3475500"/>
            <a:ext cx="1187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Client</a:t>
            </a:r>
          </a:p>
        </p:txBody>
      </p:sp>
      <p:pic>
        <p:nvPicPr>
          <p:cNvPr id="20" name="Picture 19" descr="database-serv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096" y="2630093"/>
            <a:ext cx="879089" cy="81212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2298016" y="2838916"/>
            <a:ext cx="967584" cy="5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298016" y="3215747"/>
            <a:ext cx="96758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4494870" y="2819927"/>
            <a:ext cx="926473" cy="108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4494870" y="3196759"/>
            <a:ext cx="926473" cy="108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database-serv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443" y="2482481"/>
            <a:ext cx="932813" cy="86175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042632" y="3369847"/>
            <a:ext cx="13324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ODNS </a:t>
            </a:r>
          </a:p>
          <a:p>
            <a:pPr algn="ctr"/>
            <a:r>
              <a:rPr lang="en-US" sz="1600" dirty="0"/>
              <a:t>Authoritative </a:t>
            </a:r>
          </a:p>
          <a:p>
            <a:pPr algn="ctr"/>
            <a:r>
              <a:rPr lang="en-US" sz="1600" dirty="0"/>
              <a:t>Server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02932" y="3442215"/>
            <a:ext cx="1471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Stub Resolver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424018" y="3470717"/>
            <a:ext cx="1025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Recursive </a:t>
            </a:r>
          </a:p>
          <a:p>
            <a:pPr algn="ctr"/>
            <a:r>
              <a:rPr lang="en-US" sz="1600" dirty="0"/>
              <a:t>Resolver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" y="2100091"/>
            <a:ext cx="181710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www.foo.com ??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090096" y="4142963"/>
            <a:ext cx="181710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www.foo.com ??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950397" y="2847336"/>
            <a:ext cx="181710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www.foo.com ??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224968" y="1737231"/>
            <a:ext cx="181710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www.foo.com ??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394187" y="2380817"/>
            <a:ext cx="132561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com 1.2.3.4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491894" y="3432571"/>
            <a:ext cx="1038489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 err="1"/>
              <a:t>foo.com</a:t>
            </a:r>
            <a:r>
              <a:rPr lang="en-US" sz="1867" dirty="0"/>
              <a:t> </a:t>
            </a:r>
          </a:p>
          <a:p>
            <a:r>
              <a:rPr lang="en-US" sz="1867" dirty="0"/>
              <a:t>2.3.4.5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572085" y="4593451"/>
            <a:ext cx="1541384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www.foo.com</a:t>
            </a:r>
          </a:p>
          <a:p>
            <a:r>
              <a:rPr lang="en-US" sz="1867" dirty="0"/>
              <a:t>3.4.5.6</a:t>
            </a:r>
          </a:p>
        </p:txBody>
      </p:sp>
      <p:pic>
        <p:nvPicPr>
          <p:cNvPr id="46" name="Picture 45" descr="redkey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639" y="3134874"/>
            <a:ext cx="663072" cy="258095"/>
          </a:xfrm>
          <a:prstGeom prst="rect">
            <a:avLst/>
          </a:prstGeom>
        </p:spPr>
      </p:pic>
      <p:pic>
        <p:nvPicPr>
          <p:cNvPr id="47" name="Picture 46" descr="redkey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184" y="3042731"/>
            <a:ext cx="663072" cy="258095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609600" y="1"/>
            <a:ext cx="1658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Naming</a:t>
            </a:r>
          </a:p>
        </p:txBody>
      </p:sp>
      <p:pic>
        <p:nvPicPr>
          <p:cNvPr id="49" name="Picture 48" descr="redkey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872" y="2421277"/>
            <a:ext cx="466513" cy="181587"/>
          </a:xfrm>
          <a:prstGeom prst="rect">
            <a:avLst/>
          </a:prstGeom>
        </p:spPr>
      </p:pic>
      <p:pic>
        <p:nvPicPr>
          <p:cNvPr id="50" name="Picture 49" descr="redkey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980" y="5081553"/>
            <a:ext cx="466513" cy="181587"/>
          </a:xfrm>
          <a:prstGeom prst="rect">
            <a:avLst/>
          </a:prstGeom>
        </p:spPr>
      </p:pic>
      <p:pic>
        <p:nvPicPr>
          <p:cNvPr id="51" name="Picture 50" descr="redkey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932" y="4547860"/>
            <a:ext cx="466513" cy="181587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714176" y="2220185"/>
            <a:ext cx="2222660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{</a:t>
            </a:r>
            <a:r>
              <a:rPr lang="en-US" sz="1867" dirty="0" err="1"/>
              <a:t>www.foo.com</a:t>
            </a:r>
            <a:r>
              <a:rPr lang="en-US" sz="1867" dirty="0"/>
              <a:t>}.</a:t>
            </a:r>
            <a:r>
              <a:rPr lang="en-US" sz="1867" dirty="0" err="1"/>
              <a:t>odns</a:t>
            </a:r>
            <a:endParaRPr lang="en-US" sz="1867" dirty="0"/>
          </a:p>
        </p:txBody>
      </p:sp>
      <p:sp>
        <p:nvSpPr>
          <p:cNvPr id="55" name="TextBox 54"/>
          <p:cNvSpPr txBox="1"/>
          <p:nvPr/>
        </p:nvSpPr>
        <p:spPr>
          <a:xfrm>
            <a:off x="4981941" y="2169117"/>
            <a:ext cx="181710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www.foo.com ??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48218" y="4020580"/>
            <a:ext cx="1735205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www.foo.com</a:t>
            </a:r>
          </a:p>
          <a:p>
            <a:r>
              <a:rPr lang="en-US" sz="1867" dirty="0"/>
              <a:t>3.4.5.6</a:t>
            </a:r>
          </a:p>
        </p:txBody>
      </p:sp>
      <p:pic>
        <p:nvPicPr>
          <p:cNvPr id="59" name="Picture 58" descr="redkey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648" y="2414861"/>
            <a:ext cx="466513" cy="181587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2514952" y="2213768"/>
            <a:ext cx="2222660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{</a:t>
            </a:r>
            <a:r>
              <a:rPr lang="en-US" sz="1867" dirty="0" err="1"/>
              <a:t>www.foo.com</a:t>
            </a:r>
            <a:r>
              <a:rPr lang="en-US" sz="1867" dirty="0"/>
              <a:t>}.</a:t>
            </a:r>
            <a:r>
              <a:rPr lang="en-US" sz="1867" dirty="0" err="1"/>
              <a:t>odns</a:t>
            </a:r>
            <a:endParaRPr lang="en-US" sz="1867" dirty="0"/>
          </a:p>
        </p:txBody>
      </p:sp>
      <p:sp>
        <p:nvSpPr>
          <p:cNvPr id="32" name="TextBox 31"/>
          <p:cNvSpPr txBox="1"/>
          <p:nvPr/>
        </p:nvSpPr>
        <p:spPr>
          <a:xfrm>
            <a:off x="2820776" y="4183803"/>
            <a:ext cx="2222660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{</a:t>
            </a:r>
            <a:r>
              <a:rPr lang="en-US" sz="1867" dirty="0" err="1"/>
              <a:t>www.foo.com</a:t>
            </a:r>
            <a:r>
              <a:rPr lang="en-US" sz="1867" dirty="0"/>
              <a:t>}.</a:t>
            </a:r>
            <a:r>
              <a:rPr lang="en-US" sz="1867" dirty="0" err="1"/>
              <a:t>odns</a:t>
            </a:r>
            <a:endParaRPr lang="en-US" sz="1867" dirty="0"/>
          </a:p>
          <a:p>
            <a:r>
              <a:rPr lang="en-US" sz="1867" dirty="0"/>
              <a:t>{3.4.5.6}</a:t>
            </a:r>
          </a:p>
        </p:txBody>
      </p:sp>
      <p:pic>
        <p:nvPicPr>
          <p:cNvPr id="52" name="Picture 51" descr="redkey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356" y="4385861"/>
            <a:ext cx="466513" cy="181587"/>
          </a:xfrm>
          <a:prstGeom prst="rect">
            <a:avLst/>
          </a:prstGeom>
        </p:spPr>
      </p:pic>
      <p:pic>
        <p:nvPicPr>
          <p:cNvPr id="53" name="Picture 52" descr="redkey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172" y="4547860"/>
            <a:ext cx="466513" cy="18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12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111 -0.01135 0.02221 -0.02247 0.03401 -0.02061 C 0.0458 -0.01876 0.0583 -0.00371 0.07097 0.01135 " pathEditMode="relative" ptsTypes="a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1805 -0.01389 0.0361 -0.02756 0.05952 -0.02663 C 0.08295 -0.0257 0.11158 -0.01019 0.14021 0.00556 " pathEditMode="relative" ptsTypes="aaA">
                                      <p:cBhvr>
                                        <p:cTn id="2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1805 -0.01389 0.0361 -0.02756 0.05952 -0.02663 C 0.08295 -0.0257 0.11158 -0.01019 0.14021 0.00556 " pathEditMode="relative" ptsTypes="aaA">
                                      <p:cBhvr>
                                        <p:cTn id="2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2013 -0.0271 0.04026 -0.05396 0.06646 -0.05303 C 0.09266 -0.05211 0.12493 -0.02339 0.15721 0.00556 " pathEditMode="relative" ptsTypes="aaA">
                                      <p:cBhvr>
                                        <p:cTn id="4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2013 -0.0271 0.04026 -0.05396 0.06646 -0.05303 C 0.09266 -0.05211 0.12493 -0.02339 0.15721 0.00556 " pathEditMode="relative" ptsTypes="aaA">
                                      <p:cBhvr>
                                        <p:cTn id="44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1753 0.04076 -0.03488 0.08152 -0.0623 0.08129 C -0.08971 0.08106 -0.12702 0.03961 -0.16433 -0.00185 " pathEditMode="relative" ptsTypes="aaA">
                                      <p:cBhvr>
                                        <p:cTn id="11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1753 0.04076 -0.03488 0.08152 -0.0623 0.08129 C -0.08971 0.08106 -0.12702 0.03961 -0.16433 -0.00185 " pathEditMode="relative" ptsTypes="aaA">
                                      <p:cBhvr>
                                        <p:cTn id="11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1753 0.04076 -0.03488 0.08152 -0.0623 0.08129 C -0.08971 0.08106 -0.12702 0.03961 -0.16433 -0.00185 " pathEditMode="relative" ptsTypes="aaA">
                                      <p:cBhvr>
                                        <p:cTn id="116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1059 0.04145 -0.021 0.08291 -0.04807 0.08129 C -0.07514 0.07966 -0.11904 0.03497 -0.16276 -0.0095 " pathEditMode="relative" ptsTypes="aaA">
                                      <p:cBhvr>
                                        <p:cTn id="13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1059 0.04145 -0.021 0.08291 -0.04807 0.08129 C -0.07514 0.07966 -0.11904 0.03497 -0.16276 -0.0095 " pathEditMode="relative" ptsTypes="aaA">
                                      <p:cBhvr>
                                        <p:cTn id="13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1059 0.04145 -0.021 0.08291 -0.04807 0.08129 C -0.07514 0.07966 -0.11904 0.03497 -0.16276 -0.0095 " pathEditMode="relative" ptsTypes="aaA">
                                      <p:cBhvr>
                                        <p:cTn id="13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1093 0.0315 -0.02186 0.06322 -0.03644 0.06299 C -0.05101 0.06276 -0.06941 0.03034 -0.08763 -0.00185 " pathEditMode="relative" ptsTypes="aaA">
                                      <p:cBhvr>
                                        <p:cTn id="152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6" grpId="1"/>
      <p:bldP spid="57" grpId="0"/>
      <p:bldP spid="57" grpId="1"/>
      <p:bldP spid="57" grpId="2"/>
      <p:bldP spid="3" grpId="0"/>
      <p:bldP spid="3" grpId="1"/>
      <p:bldP spid="3" grpId="2"/>
      <p:bldP spid="29" grpId="0"/>
      <p:bldP spid="29" grpId="1"/>
      <p:bldP spid="30" grpId="0"/>
      <p:bldP spid="30" grpId="1"/>
      <p:bldP spid="31" grpId="0"/>
      <p:bldP spid="31" grpId="1"/>
      <p:bldP spid="36" grpId="0"/>
      <p:bldP spid="36" grpId="1"/>
      <p:bldP spid="37" grpId="0"/>
      <p:bldP spid="37" grpId="1"/>
      <p:bldP spid="38" grpId="0"/>
      <p:bldP spid="38" grpId="1"/>
      <p:bldP spid="54" grpId="0"/>
      <p:bldP spid="54" grpId="1"/>
      <p:bldP spid="54" grpId="2"/>
      <p:bldP spid="55" grpId="0"/>
      <p:bldP spid="55" grpId="1"/>
      <p:bldP spid="58" grpId="0"/>
      <p:bldP spid="58" grpId="1"/>
      <p:bldP spid="60" grpId="0"/>
      <p:bldP spid="60" grpId="1"/>
      <p:bldP spid="60" grpId="2"/>
      <p:bldP spid="32" grpId="0"/>
      <p:bldP spid="32" grpId="1"/>
      <p:bldP spid="32" grpId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Distributing ODNS Keys to Clients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 descr="database-serve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940" y="2696583"/>
            <a:ext cx="932813" cy="861751"/>
          </a:xfrm>
          <a:prstGeom prst="rect">
            <a:avLst/>
          </a:prstGeom>
        </p:spPr>
      </p:pic>
      <p:pic>
        <p:nvPicPr>
          <p:cNvPr id="6" name="Picture 5" descr="131868574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227" y="2594449"/>
            <a:ext cx="1242239" cy="9475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04123" y="3541987"/>
            <a:ext cx="1187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Client</a:t>
            </a:r>
          </a:p>
        </p:txBody>
      </p:sp>
      <p:pic>
        <p:nvPicPr>
          <p:cNvPr id="8" name="Picture 7" descr="database-serve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224" y="2696581"/>
            <a:ext cx="879089" cy="81212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3379929" y="3013323"/>
            <a:ext cx="220277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379924" y="3384367"/>
            <a:ext cx="220277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7164636" y="2988544"/>
            <a:ext cx="2182937" cy="108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7164632" y="3350863"/>
            <a:ext cx="2182936" cy="108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498450" y="3564083"/>
            <a:ext cx="1236749" cy="769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67" dirty="0"/>
              <a:t>ODNS </a:t>
            </a:r>
          </a:p>
          <a:p>
            <a:pPr algn="ctr"/>
            <a:r>
              <a:rPr lang="en-US" sz="1467" dirty="0"/>
              <a:t>Authoritative </a:t>
            </a:r>
          </a:p>
          <a:p>
            <a:pPr algn="ctr"/>
            <a:r>
              <a:rPr lang="en-US" sz="1467" dirty="0"/>
              <a:t>Server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12060" y="3508703"/>
            <a:ext cx="1471536" cy="54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7" dirty="0"/>
              <a:t>Stub </a:t>
            </a:r>
            <a:br>
              <a:rPr lang="en-US" sz="1467" dirty="0"/>
            </a:br>
            <a:r>
              <a:rPr lang="en-US" sz="1467" dirty="0"/>
              <a:t>Resolver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79702" y="3639337"/>
            <a:ext cx="955326" cy="54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67" dirty="0"/>
              <a:t>Recursive </a:t>
            </a:r>
          </a:p>
          <a:p>
            <a:pPr algn="ctr"/>
            <a:r>
              <a:rPr lang="en-US" sz="1467" dirty="0"/>
              <a:t>Resolver</a:t>
            </a:r>
          </a:p>
        </p:txBody>
      </p:sp>
      <p:pic>
        <p:nvPicPr>
          <p:cNvPr id="17" name="Picture 16" descr="database-serve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695" y="2676718"/>
            <a:ext cx="932813" cy="86175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258983" y="2511916"/>
            <a:ext cx="2076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special.odns</a:t>
            </a:r>
            <a:r>
              <a:rPr lang="en-US" sz="2400" dirty="0"/>
              <a:t> ??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962541" y="2532808"/>
            <a:ext cx="2076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special.odns</a:t>
            </a:r>
            <a:r>
              <a:rPr lang="en-US" sz="2400" dirty="0"/>
              <a:t> ??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59755" y="3392218"/>
            <a:ext cx="2569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self-</a:t>
            </a:r>
            <a:r>
              <a:rPr lang="en-US" sz="2400" dirty="0" err="1"/>
              <a:t>certifying.odns</a:t>
            </a:r>
            <a:endParaRPr lang="en-US" sz="2400" dirty="0"/>
          </a:p>
        </p:txBody>
      </p:sp>
      <p:pic>
        <p:nvPicPr>
          <p:cNvPr id="27" name="Picture 26" descr="greenkey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256" y="3754489"/>
            <a:ext cx="805821" cy="31365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132568" y="3362480"/>
            <a:ext cx="25695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self-</a:t>
            </a:r>
            <a:r>
              <a:rPr lang="en-US" sz="2400" dirty="0" err="1"/>
              <a:t>certifying.odns</a:t>
            </a:r>
            <a:endParaRPr lang="en-US" sz="2400" dirty="0"/>
          </a:p>
        </p:txBody>
      </p:sp>
      <p:pic>
        <p:nvPicPr>
          <p:cNvPr id="29" name="Picture 28" descr="greenkey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070" y="3724753"/>
            <a:ext cx="805821" cy="313659"/>
          </a:xfrm>
          <a:prstGeom prst="rect">
            <a:avLst/>
          </a:prstGeom>
        </p:spPr>
      </p:pic>
      <p:pic>
        <p:nvPicPr>
          <p:cNvPr id="30" name="Picture 29" descr="greenkey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462" y="3100001"/>
            <a:ext cx="805821" cy="31365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72770" y="5105165"/>
            <a:ext cx="11414433" cy="1077218"/>
          </a:xfrm>
          <a:prstGeom prst="rect">
            <a:avLst/>
          </a:prstGeom>
          <a:solidFill>
            <a:srgbClr val="BBE0E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ODNS authoritative servers are replicated and </a:t>
            </a:r>
            <a:r>
              <a:rPr lang="en-US" sz="3200" dirty="0" err="1"/>
              <a:t>anycasted</a:t>
            </a:r>
            <a:r>
              <a:rPr lang="en-US" sz="3200" dirty="0"/>
              <a:t>, </a:t>
            </a:r>
            <a:br>
              <a:rPr lang="en-US" sz="3200" dirty="0"/>
            </a:br>
            <a:r>
              <a:rPr lang="en-US" sz="3200" dirty="0"/>
              <a:t>resulting in selection of the closest ODNS authoritative server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9600" y="1"/>
            <a:ext cx="1658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Naming</a:t>
            </a:r>
          </a:p>
        </p:txBody>
      </p:sp>
    </p:spTree>
    <p:extLst>
      <p:ext uri="{BB962C8B-B14F-4D97-AF65-F5344CB8AC3E}">
        <p14:creationId xmlns:p14="http://schemas.microsoft.com/office/powerpoint/2010/main" val="3485800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5" grpId="0"/>
      <p:bldP spid="25" grpId="1"/>
      <p:bldP spid="26" grpId="0"/>
      <p:bldP spid="26" grpId="1"/>
      <p:bldP spid="28" grpId="0"/>
      <p:bldP spid="3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Changes/Additions to DNS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Stub resolver</a:t>
            </a:r>
          </a:p>
          <a:p>
            <a:pPr lvl="1"/>
            <a:r>
              <a:rPr lang="en-US" dirty="0"/>
              <a:t>Session key generation</a:t>
            </a:r>
          </a:p>
          <a:p>
            <a:pPr lvl="1"/>
            <a:r>
              <a:rPr lang="en-US" dirty="0"/>
              <a:t>Encryption of session key with authoritative PK</a:t>
            </a:r>
          </a:p>
          <a:p>
            <a:pPr lvl="1"/>
            <a:r>
              <a:rPr lang="en-US" dirty="0"/>
              <a:t>Domain name augmentation</a:t>
            </a:r>
          </a:p>
          <a:p>
            <a:pPr lvl="1"/>
            <a:r>
              <a:rPr lang="en-US" dirty="0"/>
              <a:t>Appends session key in additional section</a:t>
            </a:r>
            <a:br>
              <a:rPr lang="en-US" dirty="0"/>
            </a:br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Authoritative DNS server</a:t>
            </a:r>
          </a:p>
          <a:p>
            <a:pPr lvl="1"/>
            <a:r>
              <a:rPr lang="en-US" dirty="0"/>
              <a:t>Decrypt session key and query</a:t>
            </a:r>
          </a:p>
          <a:p>
            <a:pPr lvl="1"/>
            <a:r>
              <a:rPr lang="en-US" dirty="0"/>
              <a:t>Forward recursive query as before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2BB94F-E793-904B-A03C-277E271F7FB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5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latin typeface="Calibri" charset="0"/>
                <a:ea typeface="ＭＳ Ｐゴシック" charset="0"/>
              </a:rPr>
              <a:t>Domain Name System (DNS)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latin typeface="Calibri" charset="0"/>
                <a:ea typeface="ＭＳ Ｐゴシック" charset="0"/>
              </a:rPr>
              <a:t>Properties of DNS</a:t>
            </a:r>
          </a:p>
          <a:p>
            <a:pPr lvl="1" eaLnBrk="1" hangingPunct="1">
              <a:defRPr/>
            </a:pPr>
            <a:r>
              <a:rPr lang="en-US">
                <a:latin typeface="Calibri" charset="0"/>
                <a:ea typeface="ＭＳ Ｐゴシック" charset="0"/>
              </a:rPr>
              <a:t>Hierarchical name space divided into zones</a:t>
            </a:r>
          </a:p>
          <a:p>
            <a:pPr lvl="1">
              <a:spcAft>
                <a:spcPts val="1200"/>
              </a:spcAft>
              <a:defRPr/>
            </a:pPr>
            <a:r>
              <a:rPr lang="en-US">
                <a:latin typeface="Calibri" charset="0"/>
                <a:ea typeface="ＭＳ Ｐゴシック" charset="0"/>
              </a:rPr>
              <a:t>Distributed over a collection of DNS servers</a:t>
            </a:r>
          </a:p>
          <a:p>
            <a:pPr eaLnBrk="1" hangingPunct="1">
              <a:defRPr/>
            </a:pPr>
            <a:r>
              <a:rPr lang="en-US">
                <a:latin typeface="Calibri" charset="0"/>
                <a:ea typeface="ＭＳ Ｐゴシック" charset="0"/>
              </a:rPr>
              <a:t>Hierarchy of DNS servers</a:t>
            </a:r>
          </a:p>
          <a:p>
            <a:pPr lvl="1" eaLnBrk="1" hangingPunct="1">
              <a:defRPr/>
            </a:pPr>
            <a:r>
              <a:rPr lang="en-US">
                <a:latin typeface="Calibri" charset="0"/>
                <a:ea typeface="ＭＳ Ｐゴシック" charset="0"/>
              </a:rPr>
              <a:t>Root servers</a:t>
            </a:r>
          </a:p>
          <a:p>
            <a:pPr lvl="1" eaLnBrk="1" hangingPunct="1">
              <a:defRPr/>
            </a:pPr>
            <a:r>
              <a:rPr lang="en-US">
                <a:latin typeface="Calibri" charset="0"/>
                <a:ea typeface="ＭＳ Ｐゴシック" charset="0"/>
              </a:rPr>
              <a:t>Top-level domain (TLD) servers</a:t>
            </a:r>
          </a:p>
          <a:p>
            <a:pPr lvl="1">
              <a:spcAft>
                <a:spcPts val="1200"/>
              </a:spcAft>
              <a:defRPr/>
            </a:pPr>
            <a:r>
              <a:rPr lang="en-US">
                <a:latin typeface="Calibri" charset="0"/>
                <a:ea typeface="ＭＳ Ｐゴシック" charset="0"/>
              </a:rPr>
              <a:t>Authoritative DNS servers</a:t>
            </a:r>
          </a:p>
          <a:p>
            <a:pPr eaLnBrk="1" hangingPunct="1">
              <a:defRPr/>
            </a:pPr>
            <a:r>
              <a:rPr lang="en-US">
                <a:latin typeface="Calibri" charset="0"/>
                <a:ea typeface="ＭＳ Ｐゴシック" charset="0"/>
              </a:rPr>
              <a:t>Performing the translations</a:t>
            </a:r>
          </a:p>
          <a:p>
            <a:pPr lvl="1" eaLnBrk="1" hangingPunct="1">
              <a:defRPr/>
            </a:pPr>
            <a:r>
              <a:rPr lang="en-US">
                <a:latin typeface="Calibri" charset="0"/>
                <a:ea typeface="ＭＳ Ｐゴシック" charset="0"/>
              </a:rPr>
              <a:t>Local DNS servers and client resolvers</a:t>
            </a:r>
          </a:p>
        </p:txBody>
      </p:sp>
      <p:sp>
        <p:nvSpPr>
          <p:cNvPr id="26627" name="Slide Number Placeholder 3"/>
          <p:cNvSpPr txBox="1">
            <a:spLocks/>
          </p:cNvSpPr>
          <p:nvPr/>
        </p:nvSpPr>
        <p:spPr bwMode="auto">
          <a:xfrm>
            <a:off x="8077200" y="6356353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54FE8AC8-73C1-564E-8E16-9EFC464F7CB0}" type="slidenum">
              <a:rPr lang="en-US" sz="1200" b="1">
                <a:solidFill>
                  <a:srgbClr val="898989"/>
                </a:solidFill>
                <a:latin typeface="Courier New" charset="0"/>
              </a:rPr>
              <a:pPr algn="r" eaLnBrk="1" hangingPunct="1"/>
              <a:t>3</a:t>
            </a:fld>
            <a:endParaRPr lang="en-US" sz="1200" b="1">
              <a:solidFill>
                <a:srgbClr val="898989"/>
              </a:solidFill>
              <a:latin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6645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Ongoing Implementation Efforts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2659" y="1760537"/>
            <a:ext cx="8144764" cy="4525963"/>
          </a:xfrm>
        </p:spPr>
        <p:txBody>
          <a:bodyPr/>
          <a:lstStyle/>
          <a:p>
            <a:r>
              <a:rPr lang="en-US" dirty="0"/>
              <a:t>Prototype implementation in Go w/Go DNS library</a:t>
            </a:r>
          </a:p>
          <a:p>
            <a:r>
              <a:rPr lang="en-US" dirty="0"/>
              <a:t>Some initial progress with Unbound at </a:t>
            </a:r>
            <a:r>
              <a:rPr lang="en-US" dirty="0" err="1"/>
              <a:t>Hackathon</a:t>
            </a:r>
            <a:endParaRPr lang="en-US" dirty="0"/>
          </a:p>
          <a:p>
            <a:endParaRPr lang="en-US" dirty="0"/>
          </a:p>
          <a:p>
            <a:r>
              <a:rPr lang="en-US" dirty="0"/>
              <a:t>Implementation detail: </a:t>
            </a:r>
            <a:br>
              <a:rPr lang="en-US" dirty="0"/>
            </a:br>
            <a:r>
              <a:rPr lang="en-US" dirty="0"/>
              <a:t>Ciphertext of encrypted QNAME too large for 0.6% of names in lookup trace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04AA3C-1AC8-C643-8A2A-760E6CDF2191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32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Evaluation: ODNS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Overhead of </a:t>
            </a:r>
            <a:r>
              <a:rPr lang="en-US" b="1" dirty="0">
                <a:solidFill>
                  <a:srgbClr val="C00000"/>
                </a:solidFill>
              </a:rPr>
              <a:t>cryptographic operations</a:t>
            </a:r>
            <a:br>
              <a:rPr lang="en-US" b="1" dirty="0">
                <a:solidFill>
                  <a:srgbClr val="000000"/>
                </a:solidFill>
              </a:rPr>
            </a:b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Additional latency for </a:t>
            </a:r>
            <a:r>
              <a:rPr lang="en-US" b="1" dirty="0">
                <a:solidFill>
                  <a:srgbClr val="C00000"/>
                </a:solidFill>
              </a:rPr>
              <a:t>DNS lookups</a:t>
            </a:r>
            <a:br>
              <a:rPr lang="en-US" b="1" dirty="0">
                <a:solidFill>
                  <a:srgbClr val="000000"/>
                </a:solidFill>
              </a:rPr>
            </a:b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Additional </a:t>
            </a:r>
            <a:r>
              <a:rPr lang="en-US" b="1" dirty="0">
                <a:solidFill>
                  <a:srgbClr val="C00000"/>
                </a:solidFill>
              </a:rPr>
              <a:t>Web page load time</a:t>
            </a:r>
            <a:br>
              <a:rPr lang="en-US" b="1" dirty="0">
                <a:solidFill>
                  <a:srgbClr val="000000"/>
                </a:solidFill>
              </a:rPr>
            </a:b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Reduced caching at recursive resolver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04AA3C-1AC8-C643-8A2A-760E6CDF2191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907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311" y="1615048"/>
            <a:ext cx="9897035" cy="4525963"/>
          </a:xfrm>
        </p:spPr>
        <p:txBody>
          <a:bodyPr>
            <a:normAutofit lnSpcReduction="10000"/>
          </a:bodyPr>
          <a:lstStyle/>
          <a:p>
            <a:r>
              <a:rPr lang="en-US" sz="2667" dirty="0">
                <a:solidFill>
                  <a:srgbClr val="000000"/>
                </a:solidFill>
              </a:rPr>
              <a:t>EDNS0 Client Subnet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Challenge:</a:t>
            </a:r>
            <a:r>
              <a:rPr lang="en-US" dirty="0">
                <a:solidFill>
                  <a:srgbClr val="000000"/>
                </a:solidFill>
              </a:rPr>
              <a:t> Local recursive can pass on client IP address in query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Solution: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Local recursive should strip EDNS0 CS</a:t>
            </a:r>
          </a:p>
          <a:p>
            <a:r>
              <a:rPr lang="en-US" sz="2667" dirty="0">
                <a:solidFill>
                  <a:srgbClr val="000000"/>
                </a:solidFill>
              </a:rPr>
              <a:t>OPT Records and Query Length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Challenge: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Keys are big. Encrypted query/session key can’t go in OPT because most resolvers strip it!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Near-term Solution: </a:t>
            </a:r>
            <a:r>
              <a:rPr lang="en-US" dirty="0">
                <a:solidFill>
                  <a:srgbClr val="000000"/>
                </a:solidFill>
              </a:rPr>
              <a:t>QNAME (4 x 63 bytes)</a:t>
            </a:r>
          </a:p>
          <a:p>
            <a:pPr lvl="2"/>
            <a:r>
              <a:rPr lang="en-US" sz="2400" dirty="0">
                <a:solidFill>
                  <a:srgbClr val="000000"/>
                </a:solidFill>
              </a:rPr>
              <a:t>16-byte AES keys, ECIES encrypted key (44 bytes)</a:t>
            </a:r>
          </a:p>
          <a:p>
            <a:pPr lvl="2"/>
            <a:r>
              <a:rPr lang="en-US" sz="2400" dirty="0">
                <a:solidFill>
                  <a:srgbClr val="000000"/>
                </a:solidFill>
              </a:rPr>
              <a:t>We use base64 encoding for encrypted domain &amp; key 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(drawback: no 0x20 encoding)</a:t>
            </a:r>
          </a:p>
          <a:p>
            <a:r>
              <a:rPr lang="en-US" sz="3200" dirty="0">
                <a:solidFill>
                  <a:srgbClr val="000000"/>
                </a:solidFill>
              </a:rPr>
              <a:t>QTYPE is in the clear</a:t>
            </a:r>
          </a:p>
          <a:p>
            <a:pPr lvl="1"/>
            <a:r>
              <a:rPr lang="en-US" sz="2667" dirty="0">
                <a:solidFill>
                  <a:srgbClr val="000000"/>
                </a:solidFill>
              </a:rPr>
              <a:t>Use TXT records and encrypt everything (?) [From </a:t>
            </a:r>
            <a:r>
              <a:rPr lang="en-US" sz="2667" dirty="0" err="1">
                <a:solidFill>
                  <a:srgbClr val="000000"/>
                </a:solidFill>
              </a:rPr>
              <a:t>Hackathon</a:t>
            </a:r>
            <a:r>
              <a:rPr lang="en-US" sz="2667" dirty="0">
                <a:solidFill>
                  <a:srgbClr val="000000"/>
                </a:solidFill>
              </a:rPr>
              <a:t>]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04AA3C-1AC8-C643-8A2A-760E6CDF2191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45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67" dirty="0"/>
              <a:t>Which </a:t>
            </a:r>
            <a:r>
              <a:rPr lang="en-US" sz="4267" dirty="0" err="1"/>
              <a:t>Recursives</a:t>
            </a:r>
            <a:r>
              <a:rPr lang="en-US" sz="4267" dirty="0"/>
              <a:t> Can ODNS Use Today?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0868"/>
            <a:ext cx="10972800" cy="710792"/>
          </a:xfrm>
        </p:spPr>
        <p:txBody>
          <a:bodyPr/>
          <a:lstStyle/>
          <a:p>
            <a:r>
              <a:rPr lang="en-US" dirty="0"/>
              <a:t>No EDNS0 Client Subnet, No 0x20...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04AA3C-1AC8-C643-8A2A-760E6CDF2191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167" y="2037813"/>
            <a:ext cx="7335772" cy="48201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13684" y="3110816"/>
            <a:ext cx="4154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1DDB04"/>
                </a:solidFill>
                <a:latin typeface="Zapf Dingbats"/>
                <a:ea typeface="Zapf Dingbats"/>
                <a:cs typeface="Zapf Dingbats"/>
              </a:rPr>
              <a:t>✓</a:t>
            </a:r>
            <a:endParaRPr lang="en-US" sz="2400" dirty="0">
              <a:solidFill>
                <a:srgbClr val="1DDB04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13348" y="4079648"/>
            <a:ext cx="4154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1DDB04"/>
                </a:solidFill>
                <a:latin typeface="Zapf Dingbats"/>
                <a:ea typeface="Zapf Dingbats"/>
                <a:cs typeface="Zapf Dingbats"/>
              </a:rPr>
              <a:t>✓</a:t>
            </a:r>
            <a:endParaRPr lang="en-US" sz="2400" dirty="0">
              <a:solidFill>
                <a:srgbClr val="1DDB04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77974" y="3362225"/>
            <a:ext cx="4154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1DDB04"/>
                </a:solidFill>
                <a:latin typeface="Zapf Dingbats"/>
                <a:ea typeface="Zapf Dingbats"/>
                <a:cs typeface="Zapf Dingbats"/>
              </a:rPr>
              <a:t>✓</a:t>
            </a:r>
            <a:endParaRPr lang="en-US" sz="2400" dirty="0">
              <a:solidFill>
                <a:srgbClr val="1DDB04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26354" y="4585056"/>
            <a:ext cx="4154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1DDB04"/>
                </a:solidFill>
                <a:latin typeface="Zapf Dingbats"/>
                <a:ea typeface="Zapf Dingbats"/>
                <a:cs typeface="Zapf Dingbats"/>
              </a:rPr>
              <a:t>✓</a:t>
            </a:r>
            <a:endParaRPr lang="en-US" sz="2400" dirty="0">
              <a:solidFill>
                <a:srgbClr val="1DDB04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13348" y="5034220"/>
            <a:ext cx="4154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1DDB04"/>
                </a:solidFill>
                <a:latin typeface="Zapf Dingbats"/>
                <a:ea typeface="Zapf Dingbats"/>
                <a:cs typeface="Zapf Dingbats"/>
              </a:rPr>
              <a:t>✓</a:t>
            </a:r>
            <a:endParaRPr lang="en-US" sz="2400" dirty="0">
              <a:solidFill>
                <a:srgbClr val="1DDB04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26352" y="5526502"/>
            <a:ext cx="4154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1DDB04"/>
                </a:solidFill>
                <a:latin typeface="Zapf Dingbats"/>
                <a:ea typeface="Zapf Dingbats"/>
                <a:cs typeface="Zapf Dingbats"/>
              </a:rPr>
              <a:t>✓</a:t>
            </a:r>
            <a:endParaRPr lang="en-US" sz="2400" dirty="0">
              <a:solidFill>
                <a:srgbClr val="1DDB04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511848" y="5805896"/>
            <a:ext cx="4154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1DDB04"/>
                </a:solidFill>
                <a:latin typeface="Zapf Dingbats"/>
                <a:ea typeface="Zapf Dingbats"/>
                <a:cs typeface="Zapf Dingbats"/>
              </a:rPr>
              <a:t>✓</a:t>
            </a:r>
            <a:endParaRPr lang="en-US" sz="2400" dirty="0">
              <a:solidFill>
                <a:srgbClr val="1DDB04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521534" y="6030864"/>
            <a:ext cx="4154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1DDB04"/>
                </a:solidFill>
                <a:latin typeface="Zapf Dingbats"/>
                <a:ea typeface="Zapf Dingbats"/>
                <a:cs typeface="Zapf Dingbats"/>
              </a:rPr>
              <a:t>✓</a:t>
            </a:r>
            <a:endParaRPr lang="en-US" sz="2400" dirty="0">
              <a:solidFill>
                <a:srgbClr val="1DDB04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07030" y="6237690"/>
            <a:ext cx="4154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1DDB04"/>
                </a:solidFill>
                <a:latin typeface="Zapf Dingbats"/>
                <a:ea typeface="Zapf Dingbats"/>
                <a:cs typeface="Zapf Dingbats"/>
              </a:rPr>
              <a:t>✓</a:t>
            </a:r>
            <a:endParaRPr lang="en-US" sz="2400" dirty="0">
              <a:solidFill>
                <a:srgbClr val="1DDB04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63470" y="3587193"/>
            <a:ext cx="4154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1DDB04"/>
                </a:solidFill>
                <a:latin typeface="Zapf Dingbats"/>
                <a:ea typeface="Zapf Dingbats"/>
                <a:cs typeface="Zapf Dingbats"/>
              </a:rPr>
              <a:t>✓</a:t>
            </a:r>
            <a:endParaRPr lang="en-US" sz="2400" dirty="0">
              <a:solidFill>
                <a:srgbClr val="1DDB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8167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Oblivious DNS: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ODNS protects privacy by decoupling clients’ identities from their queries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Implementation and evaluation show feasibility and low overhead</a:t>
            </a:r>
            <a:br>
              <a:rPr lang="en-US" dirty="0"/>
            </a:br>
            <a:endParaRPr lang="en-US" dirty="0"/>
          </a:p>
          <a:p>
            <a:r>
              <a:rPr lang="en-US" dirty="0"/>
              <a:t>ODNS is compatible with existing recursive resolvers and name servers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9600" y="1"/>
            <a:ext cx="1658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Naming</a:t>
            </a:r>
          </a:p>
        </p:txBody>
      </p:sp>
    </p:spTree>
    <p:extLst>
      <p:ext uri="{BB962C8B-B14F-4D97-AF65-F5344CB8AC3E}">
        <p14:creationId xmlns:p14="http://schemas.microsoft.com/office/powerpoint/2010/main" val="20073096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F366C-5E9C-0A4C-B9BC-FE28BAAE1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2:</a:t>
            </a:r>
            <a:br>
              <a:rPr lang="en-US" dirty="0"/>
            </a:br>
            <a:r>
              <a:rPr lang="en-US" dirty="0"/>
              <a:t>Distribute Encrypted DNS Queries</a:t>
            </a:r>
            <a:br>
              <a:rPr lang="en-US" dirty="0"/>
            </a:br>
            <a:r>
              <a:rPr lang="en-US" dirty="0"/>
              <a:t>(“Re-Decentralize the DNS”)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4262C-04EA-544C-9322-3033000FE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9265" y="2081119"/>
            <a:ext cx="8546370" cy="4667250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Question:</a:t>
            </a:r>
            <a:r>
              <a:rPr lang="en-US" b="1" dirty="0"/>
              <a:t> </a:t>
            </a:r>
            <a:r>
              <a:rPr lang="en-US" dirty="0"/>
              <a:t>Distribute queries across a larger set of trusted recursive resolvers.</a:t>
            </a:r>
            <a:br>
              <a:rPr lang="en-US" dirty="0"/>
            </a:br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Example Distribution Strategies:</a:t>
            </a:r>
          </a:p>
          <a:p>
            <a:pPr lvl="1"/>
            <a:r>
              <a:rPr lang="en-US" dirty="0"/>
              <a:t>Round robin: Cycle through TRRs</a:t>
            </a:r>
          </a:p>
          <a:p>
            <a:pPr lvl="1"/>
            <a:r>
              <a:rPr lang="en-US" dirty="0"/>
              <a:t>Random: Randomly select (by 2LD, etc.)</a:t>
            </a:r>
          </a:p>
          <a:p>
            <a:pPr lvl="1"/>
            <a:r>
              <a:rPr lang="en-US" dirty="0"/>
              <a:t>“Sticky random”: Map domain to same TRR</a:t>
            </a:r>
          </a:p>
          <a:p>
            <a:pPr lvl="1"/>
            <a:r>
              <a:rPr lang="en-US" dirty="0"/>
              <a:t>CDN-affinity: If object served from CDN, use its TRR</a:t>
            </a:r>
            <a:br>
              <a:rPr lang="en-US" dirty="0"/>
            </a:br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Adversary Model: </a:t>
            </a:r>
            <a:br>
              <a:rPr lang="en-US" b="1" dirty="0"/>
            </a:br>
            <a:r>
              <a:rPr lang="en-US" dirty="0" err="1"/>
              <a:t>Fleibig</a:t>
            </a:r>
            <a:r>
              <a:rPr lang="en-US" dirty="0"/>
              <a:t> et al.’s Deep Fingerprinting</a:t>
            </a:r>
            <a:br>
              <a:rPr lang="en-US" dirty="0"/>
            </a:br>
            <a:r>
              <a:rPr lang="en-US" b="1" dirty="0">
                <a:solidFill>
                  <a:srgbClr val="C00000"/>
                </a:solidFill>
              </a:rPr>
              <a:t>(works for </a:t>
            </a:r>
            <a:r>
              <a:rPr lang="en-US" b="1" i="1" dirty="0">
                <a:solidFill>
                  <a:srgbClr val="C00000"/>
                </a:solidFill>
              </a:rPr>
              <a:t>any</a:t>
            </a:r>
            <a:r>
              <a:rPr lang="en-US" b="1" dirty="0">
                <a:solidFill>
                  <a:srgbClr val="C00000"/>
                </a:solidFill>
              </a:rPr>
              <a:t> eavesdropping adversary)</a:t>
            </a:r>
          </a:p>
        </p:txBody>
      </p:sp>
    </p:spTree>
    <p:extLst>
      <p:ext uri="{BB962C8B-B14F-4D97-AF65-F5344CB8AC3E}">
        <p14:creationId xmlns:p14="http://schemas.microsoft.com/office/powerpoint/2010/main" val="36147998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0BAD5-7126-7242-9107-990B48B9F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Results: </a:t>
            </a:r>
            <a:br>
              <a:rPr lang="en-US" dirty="0"/>
            </a:br>
            <a:r>
              <a:rPr lang="en-US" dirty="0"/>
              <a:t>Distributing Queries is Feasible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439E00-2B78-154E-A9A5-5630E4A3D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8" y="1690688"/>
            <a:ext cx="8361968" cy="51673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320071-3EFF-7F46-9C3C-D515513B6395}"/>
              </a:ext>
            </a:extLst>
          </p:cNvPr>
          <p:cNvSpPr txBox="1"/>
          <p:nvPr/>
        </p:nvSpPr>
        <p:spPr>
          <a:xfrm>
            <a:off x="8612841" y="2299447"/>
            <a:ext cx="2951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Open Research Question:</a:t>
            </a:r>
          </a:p>
          <a:p>
            <a:r>
              <a:rPr lang="en-US" dirty="0"/>
              <a:t>Which DNS query distribution strategies best preserve privacy?</a:t>
            </a:r>
          </a:p>
        </p:txBody>
      </p:sp>
    </p:spTree>
    <p:extLst>
      <p:ext uri="{BB962C8B-B14F-4D97-AF65-F5344CB8AC3E}">
        <p14:creationId xmlns:p14="http://schemas.microsoft.com/office/powerpoint/2010/main" val="2859466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Domain Name System Goals</a:t>
            </a:r>
          </a:p>
        </p:txBody>
      </p:sp>
      <p:sp>
        <p:nvSpPr>
          <p:cNvPr id="55301" name="Rectangle 3"/>
          <p:cNvSpPr>
            <a:spLocks noGrp="1" noChangeArrowheads="1"/>
          </p:cNvSpPr>
          <p:nvPr>
            <p:ph idx="1"/>
          </p:nvPr>
        </p:nvSpPr>
        <p:spPr>
          <a:xfrm>
            <a:off x="838199" y="1825625"/>
            <a:ext cx="10785389" cy="4351338"/>
          </a:xfrm>
        </p:spPr>
        <p:txBody>
          <a:bodyPr>
            <a:normAutofit/>
          </a:bodyPr>
          <a:lstStyle/>
          <a:p>
            <a:pPr marL="169863" indent="-169863">
              <a:defRPr/>
            </a:pPr>
            <a:r>
              <a:rPr lang="en-US" sz="3600" dirty="0">
                <a:cs typeface="+mn-cs"/>
              </a:rPr>
              <a:t> Scalability</a:t>
            </a:r>
            <a:br>
              <a:rPr lang="en-US" sz="3600" dirty="0">
                <a:cs typeface="+mn-cs"/>
              </a:rPr>
            </a:br>
            <a:endParaRPr lang="en-US" sz="3600" dirty="0">
              <a:cs typeface="+mn-cs"/>
            </a:endParaRPr>
          </a:p>
          <a:p>
            <a:pPr marL="169863" indent="-169863">
              <a:defRPr/>
            </a:pPr>
            <a:r>
              <a:rPr lang="en-US" sz="3600" dirty="0">
                <a:cs typeface="+mn-cs"/>
              </a:rPr>
              <a:t> Decentralized maintenance</a:t>
            </a:r>
            <a:br>
              <a:rPr lang="en-US" sz="3600" dirty="0">
                <a:cs typeface="+mn-cs"/>
              </a:rPr>
            </a:br>
            <a:endParaRPr lang="en-US" sz="3600" dirty="0">
              <a:cs typeface="+mn-cs"/>
            </a:endParaRPr>
          </a:p>
          <a:p>
            <a:pPr marL="169863" indent="-169863">
              <a:defRPr/>
            </a:pPr>
            <a:r>
              <a:rPr lang="en-US" sz="3600" dirty="0">
                <a:cs typeface="+mn-cs"/>
              </a:rPr>
              <a:t> Robustness</a:t>
            </a:r>
            <a:br>
              <a:rPr lang="en-US" sz="3600" dirty="0">
                <a:cs typeface="+mn-cs"/>
              </a:rPr>
            </a:br>
            <a:endParaRPr lang="en-US" sz="3600" dirty="0">
              <a:cs typeface="+mn-cs"/>
            </a:endParaRPr>
          </a:p>
          <a:p>
            <a:pPr marL="169863" indent="-169863">
              <a:defRPr/>
            </a:pPr>
            <a:r>
              <a:rPr lang="en-US" sz="3600" dirty="0">
                <a:cs typeface="+mn-cs"/>
              </a:rPr>
              <a:t> Global scope: </a:t>
            </a:r>
            <a:r>
              <a:rPr lang="en-US" sz="3600" dirty="0"/>
              <a:t>Names mean the same thing everywhere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517579-71C1-FB4E-B777-91C1E3B9007D}" type="slidenum">
              <a:rPr lang="en-US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801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993" y="216421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The Domain Name System: </a:t>
            </a:r>
            <a:br>
              <a:rPr lang="en-US" dirty="0"/>
            </a:br>
            <a:r>
              <a:rPr lang="en-US" dirty="0"/>
              <a:t>Privacy Vulnerabilities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 descr="131868574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97" y="2527961"/>
            <a:ext cx="1242239" cy="947539"/>
          </a:xfrm>
          <a:prstGeom prst="rect">
            <a:avLst/>
          </a:prstGeom>
        </p:spPr>
      </p:pic>
      <p:pic>
        <p:nvPicPr>
          <p:cNvPr id="7" name="Picture 6" descr="database-server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406" y="2583790"/>
            <a:ext cx="932813" cy="861751"/>
          </a:xfrm>
          <a:prstGeom prst="rect">
            <a:avLst/>
          </a:prstGeom>
        </p:spPr>
      </p:pic>
      <p:pic>
        <p:nvPicPr>
          <p:cNvPr id="11" name="Picture 10" descr="database-server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167" y="4886654"/>
            <a:ext cx="932813" cy="861751"/>
          </a:xfrm>
          <a:prstGeom prst="rect">
            <a:avLst/>
          </a:prstGeom>
        </p:spPr>
      </p:pic>
      <p:pic>
        <p:nvPicPr>
          <p:cNvPr id="12" name="Picture 11" descr="database-server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167" y="3057190"/>
            <a:ext cx="932813" cy="861751"/>
          </a:xfrm>
          <a:prstGeom prst="rect">
            <a:avLst/>
          </a:prstGeom>
        </p:spPr>
      </p:pic>
      <p:pic>
        <p:nvPicPr>
          <p:cNvPr id="13" name="Picture 12" descr="database-server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167" y="1569639"/>
            <a:ext cx="932813" cy="861751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2266056" y="2819925"/>
            <a:ext cx="1916483" cy="139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633859" y="1898779"/>
            <a:ext cx="2456076" cy="6850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5801317" y="2080213"/>
            <a:ext cx="2288616" cy="6420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801317" y="3057187"/>
            <a:ext cx="2452995" cy="3464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5678688" y="3177792"/>
            <a:ext cx="2489627" cy="396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490219" y="3475500"/>
            <a:ext cx="2789736" cy="17164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5104402" y="3574379"/>
            <a:ext cx="3072789" cy="18870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266056" y="3196756"/>
            <a:ext cx="191648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024171" y="2399123"/>
            <a:ext cx="2533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www.foo.com ??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686181" y="1870351"/>
            <a:ext cx="2533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www.foo.com ??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410443" y="3300825"/>
            <a:ext cx="1977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TLD Server,</a:t>
            </a:r>
          </a:p>
          <a:p>
            <a:r>
              <a:rPr lang="en-US" sz="2400" dirty="0"/>
              <a:t>1.2.3.4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514225" y="4985682"/>
            <a:ext cx="2409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Name Server,</a:t>
            </a:r>
          </a:p>
          <a:p>
            <a:r>
              <a:rPr lang="en-US" sz="2400" dirty="0"/>
              <a:t>2.3.4.5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06707" y="2301425"/>
            <a:ext cx="2083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 1.2.3.4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247247" y="2796370"/>
            <a:ext cx="2662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www.foo.com</a:t>
            </a:r>
            <a:r>
              <a:rPr lang="en-US" sz="2400" dirty="0"/>
              <a:t> ??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488076" y="3372763"/>
            <a:ext cx="1822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foo.com</a:t>
            </a:r>
            <a:r>
              <a:rPr lang="en-US" sz="2400" dirty="0"/>
              <a:t> </a:t>
            </a:r>
          </a:p>
          <a:p>
            <a:r>
              <a:rPr lang="en-US" sz="2400" dirty="0"/>
              <a:t>2.3.4.5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281173" y="4282943"/>
            <a:ext cx="2662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www.foo.com</a:t>
            </a:r>
            <a:r>
              <a:rPr lang="en-US" sz="2400" dirty="0"/>
              <a:t> ??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210772" y="4776789"/>
            <a:ext cx="20729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www.foo.com</a:t>
            </a:r>
            <a:r>
              <a:rPr lang="en-US" sz="2400" dirty="0"/>
              <a:t> </a:t>
            </a:r>
          </a:p>
          <a:p>
            <a:r>
              <a:rPr lang="en-US" sz="2400" dirty="0"/>
              <a:t>3.4.5.6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243497" y="3203126"/>
            <a:ext cx="2198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www.foo.com</a:t>
            </a:r>
            <a:r>
              <a:rPr lang="en-US" sz="2400" dirty="0"/>
              <a:t> </a:t>
            </a:r>
          </a:p>
          <a:p>
            <a:r>
              <a:rPr lang="en-US" sz="2400" dirty="0"/>
              <a:t>3.4.5.6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09600" y="1"/>
            <a:ext cx="1658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Naming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4993" y="3475499"/>
            <a:ext cx="1187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Client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140705" y="3642911"/>
            <a:ext cx="1677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Local </a:t>
            </a:r>
          </a:p>
          <a:p>
            <a:pPr algn="ctr"/>
            <a:r>
              <a:rPr lang="en-US" sz="2400" dirty="0"/>
              <a:t>Recursive Resolver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514226" y="1593353"/>
            <a:ext cx="1947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Root server, </a:t>
            </a:r>
          </a:p>
          <a:p>
            <a:r>
              <a:rPr lang="en-US" sz="2400" dirty="0"/>
              <a:t>.com</a:t>
            </a:r>
          </a:p>
        </p:txBody>
      </p:sp>
      <p:pic>
        <p:nvPicPr>
          <p:cNvPr id="14" name="Picture 13" descr="Hopstarter-Malware-Spy.ico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263" y="2494963"/>
            <a:ext cx="1175868" cy="881901"/>
          </a:xfrm>
          <a:prstGeom prst="rect">
            <a:avLst/>
          </a:prstGeom>
        </p:spPr>
      </p:pic>
      <p:pic>
        <p:nvPicPr>
          <p:cNvPr id="58" name="Picture 57" descr="Hopstarter-Malware-Spy.ico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667" y="2536220"/>
            <a:ext cx="1175868" cy="881901"/>
          </a:xfrm>
          <a:prstGeom prst="rect">
            <a:avLst/>
          </a:prstGeom>
        </p:spPr>
      </p:pic>
      <p:pic>
        <p:nvPicPr>
          <p:cNvPr id="48" name="Picture 47" descr="database-server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333" y="2762257"/>
            <a:ext cx="640179" cy="591411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102932" y="3442214"/>
            <a:ext cx="1471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Stub Resolver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926" y="5151815"/>
            <a:ext cx="4970675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Vulnerable to traffic monitoring, fingerprinting (application, website, etc.)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5C37387-645C-F55B-DCCE-90F3E00FB61B}"/>
                  </a:ext>
                </a:extLst>
              </p14:cNvPr>
              <p14:cNvContentPartPr/>
              <p14:nvPr/>
            </p14:nvContentPartPr>
            <p14:xfrm>
              <a:off x="4940280" y="1403280"/>
              <a:ext cx="6611400" cy="47570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5C37387-645C-F55B-DCCE-90F3E00FB61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30920" y="1393920"/>
                <a:ext cx="6630120" cy="477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052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9" grpId="0"/>
      <p:bldP spid="40" grpId="0"/>
      <p:bldP spid="41" grpId="0"/>
      <p:bldP spid="42" grpId="0"/>
      <p:bldP spid="43" grpId="0"/>
      <p:bldP spid="44" grpId="0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3E9F-2E18-3541-8A45-A2D541C02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that Can Be Learned from DNS…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573AB-244E-E34E-91AC-A24576AE7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Web browsing behavior</a:t>
            </a:r>
          </a:p>
          <a:p>
            <a:pPr lvl="1"/>
            <a:r>
              <a:rPr lang="en-US" dirty="0"/>
              <a:t>The websites you visit</a:t>
            </a:r>
          </a:p>
          <a:p>
            <a:pPr lvl="1"/>
            <a:r>
              <a:rPr lang="en-US" dirty="0"/>
              <a:t>The web pages you visit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devices that you own</a:t>
            </a:r>
          </a:p>
          <a:p>
            <a:endParaRPr lang="en-US" dirty="0"/>
          </a:p>
          <a:p>
            <a:r>
              <a:rPr lang="en-US" dirty="0"/>
              <a:t>Your activity on the Internet, </a:t>
            </a:r>
            <a:br>
              <a:rPr lang="en-US" dirty="0"/>
            </a:br>
            <a:r>
              <a:rPr lang="en-US" dirty="0"/>
              <a:t>at home, etc.</a:t>
            </a:r>
          </a:p>
          <a:p>
            <a:endParaRPr lang="en-US" dirty="0"/>
          </a:p>
          <a:p>
            <a:r>
              <a:rPr lang="en-US" dirty="0"/>
              <a:t>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07C83B-AD60-7243-90C9-94519E5CF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184" y="1825625"/>
            <a:ext cx="4379703" cy="332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61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887170-4C9D-6F4B-872C-512958985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79" y="32614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Example Attack: Website Fingerprinting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338B8C-72EA-E541-87E5-2741731FA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750" y="1405029"/>
            <a:ext cx="4020065" cy="20316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214264-9FED-D64D-BE31-0B90260D7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562" y="5145458"/>
            <a:ext cx="7060982" cy="13474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17FDAC-77A3-0744-9EA1-839C673F1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18" y="4278296"/>
            <a:ext cx="4786244" cy="25797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CC6FA9-504A-7440-9707-54AFEA250658}"/>
              </a:ext>
            </a:extLst>
          </p:cNvPr>
          <p:cNvSpPr txBox="1"/>
          <p:nvPr/>
        </p:nvSpPr>
        <p:spPr>
          <a:xfrm>
            <a:off x="539548" y="3717215"/>
            <a:ext cx="3871784" cy="64633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More than 90% of Alexa top 1M have at least one unique DNS domain name.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33D0E9-AC74-AD41-B564-68152EF051A1}"/>
              </a:ext>
            </a:extLst>
          </p:cNvPr>
          <p:cNvSpPr txBox="1"/>
          <p:nvPr/>
        </p:nvSpPr>
        <p:spPr>
          <a:xfrm>
            <a:off x="6334867" y="4213750"/>
            <a:ext cx="4411078" cy="64633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 significant fraction of DNS queries from Tor are currently resolved by Google.</a:t>
            </a:r>
          </a:p>
        </p:txBody>
      </p:sp>
    </p:spTree>
    <p:extLst>
      <p:ext uri="{BB962C8B-B14F-4D97-AF65-F5344CB8AC3E}">
        <p14:creationId xmlns:p14="http://schemas.microsoft.com/office/powerpoint/2010/main" val="62238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DNS Privacy: Existing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1441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600" dirty="0"/>
              <a:t>Focus on data confidentiality &amp; integrity in transit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3200" dirty="0"/>
              <a:t>DNS-over-TLS (DoT), DNS-over-HTTPS (</a:t>
            </a:r>
            <a:r>
              <a:rPr lang="en-US" sz="3200" dirty="0" err="1"/>
              <a:t>DoH</a:t>
            </a:r>
            <a:r>
              <a:rPr lang="en-US" sz="3200" dirty="0"/>
              <a:t>)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3200" dirty="0" err="1"/>
              <a:t>DNSCurve</a:t>
            </a:r>
            <a:r>
              <a:rPr lang="en-US" sz="3200" dirty="0"/>
              <a:t>, </a:t>
            </a:r>
            <a:r>
              <a:rPr lang="en-US" sz="3200" dirty="0" err="1"/>
              <a:t>DNSCrypt</a:t>
            </a:r>
            <a:endParaRPr lang="en-US" sz="3200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3200" dirty="0"/>
              <a:t>DNSSEC (for integrity, not privacy)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3600" dirty="0"/>
              <a:t>Minimize privacy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3200" dirty="0"/>
              <a:t>DNS QNAME Minimization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9600" y="1"/>
            <a:ext cx="1658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Naming</a:t>
            </a:r>
          </a:p>
        </p:txBody>
      </p:sp>
    </p:spTree>
    <p:extLst>
      <p:ext uri="{BB962C8B-B14F-4D97-AF65-F5344CB8AC3E}">
        <p14:creationId xmlns:p14="http://schemas.microsoft.com/office/powerpoint/2010/main" val="1574599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Existing Approaches Don’t Address First Hop as Adversary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4983" y="5105163"/>
            <a:ext cx="7217469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ISPs often operate clients’ recursive resolvers, allowing them to monitor clients’ browsing patterns</a:t>
            </a:r>
          </a:p>
        </p:txBody>
      </p:sp>
      <p:pic>
        <p:nvPicPr>
          <p:cNvPr id="8" name="Picture 7" descr="database-serve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406" y="2583790"/>
            <a:ext cx="932813" cy="861751"/>
          </a:xfrm>
          <a:prstGeom prst="rect">
            <a:avLst/>
          </a:prstGeom>
        </p:spPr>
      </p:pic>
      <p:pic>
        <p:nvPicPr>
          <p:cNvPr id="9" name="Picture 8" descr="database-serve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167" y="4886654"/>
            <a:ext cx="932813" cy="861751"/>
          </a:xfrm>
          <a:prstGeom prst="rect">
            <a:avLst/>
          </a:prstGeom>
        </p:spPr>
      </p:pic>
      <p:pic>
        <p:nvPicPr>
          <p:cNvPr id="10" name="Picture 9" descr="database-serve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167" y="3057190"/>
            <a:ext cx="932813" cy="861751"/>
          </a:xfrm>
          <a:prstGeom prst="rect">
            <a:avLst/>
          </a:prstGeom>
        </p:spPr>
      </p:pic>
      <p:pic>
        <p:nvPicPr>
          <p:cNvPr id="11" name="Picture 10" descr="database-serve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167" y="1569639"/>
            <a:ext cx="932813" cy="861751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266056" y="2819925"/>
            <a:ext cx="1916483" cy="139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633859" y="1898779"/>
            <a:ext cx="2456076" cy="6850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801317" y="2080213"/>
            <a:ext cx="2288616" cy="6420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801317" y="3057187"/>
            <a:ext cx="2452995" cy="3464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5678688" y="3177792"/>
            <a:ext cx="2489627" cy="396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490219" y="3475500"/>
            <a:ext cx="2789736" cy="17164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5104402" y="3574379"/>
            <a:ext cx="3072789" cy="18870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266056" y="3196756"/>
            <a:ext cx="191648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410443" y="3300825"/>
            <a:ext cx="1977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TLD Server,</a:t>
            </a:r>
          </a:p>
          <a:p>
            <a:r>
              <a:rPr lang="en-US" sz="2400" dirty="0"/>
              <a:t>1.2.3.4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514225" y="4985682"/>
            <a:ext cx="2409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Name Server,</a:t>
            </a:r>
          </a:p>
          <a:p>
            <a:r>
              <a:rPr lang="en-US" sz="2400" dirty="0"/>
              <a:t>2.3.4.5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140705" y="3642911"/>
            <a:ext cx="1677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Local </a:t>
            </a:r>
          </a:p>
          <a:p>
            <a:pPr algn="ctr"/>
            <a:r>
              <a:rPr lang="en-US" sz="2400" dirty="0"/>
              <a:t>Recursive Resolver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514226" y="1593353"/>
            <a:ext cx="1947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Root server, </a:t>
            </a:r>
          </a:p>
          <a:p>
            <a:r>
              <a:rPr lang="en-US" sz="2400" dirty="0"/>
              <a:t>.com</a:t>
            </a:r>
          </a:p>
        </p:txBody>
      </p:sp>
      <p:pic>
        <p:nvPicPr>
          <p:cNvPr id="37" name="Picture 36" descr="Hopstarter-Malware-Spy.ic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263" y="2494963"/>
            <a:ext cx="1175868" cy="881901"/>
          </a:xfrm>
          <a:prstGeom prst="rect">
            <a:avLst/>
          </a:prstGeom>
        </p:spPr>
      </p:pic>
      <p:pic>
        <p:nvPicPr>
          <p:cNvPr id="38" name="Picture 37" descr="Hopstarter-Malware-Spy.ic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667" y="2536220"/>
            <a:ext cx="1175868" cy="881901"/>
          </a:xfrm>
          <a:prstGeom prst="rect">
            <a:avLst/>
          </a:prstGeom>
        </p:spPr>
      </p:pic>
      <p:pic>
        <p:nvPicPr>
          <p:cNvPr id="25" name="Picture 24" descr="1318685740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97" y="2527961"/>
            <a:ext cx="1242239" cy="94753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94993" y="3475499"/>
            <a:ext cx="1187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Client</a:t>
            </a:r>
          </a:p>
        </p:txBody>
      </p:sp>
      <p:pic>
        <p:nvPicPr>
          <p:cNvPr id="27" name="Picture 26" descr="database-serve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333" y="2762257"/>
            <a:ext cx="640179" cy="59141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09600" y="1"/>
            <a:ext cx="1658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Naming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02932" y="3442214"/>
            <a:ext cx="1471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Stub Resolver</a:t>
            </a:r>
          </a:p>
        </p:txBody>
      </p:sp>
    </p:spTree>
    <p:extLst>
      <p:ext uri="{BB962C8B-B14F-4D97-AF65-F5344CB8AC3E}">
        <p14:creationId xmlns:p14="http://schemas.microsoft.com/office/powerpoint/2010/main" val="123197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16199</TotalTime>
  <Words>2022</Words>
  <Application>Microsoft Macintosh PowerPoint</Application>
  <PresentationFormat>Widescreen</PresentationFormat>
  <Paragraphs>375</Paragraphs>
  <Slides>36</Slides>
  <Notes>19</Notes>
  <HiddenSlides>9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Calibri</vt:lpstr>
      <vt:lpstr>Calibri Light</vt:lpstr>
      <vt:lpstr>Comic Sans MS</vt:lpstr>
      <vt:lpstr>Courier New</vt:lpstr>
      <vt:lpstr>Times New Roman</vt:lpstr>
      <vt:lpstr>Wingdings</vt:lpstr>
      <vt:lpstr>Zapf Dingbats</vt:lpstr>
      <vt:lpstr>Office Theme</vt:lpstr>
      <vt:lpstr>Domain Name System Security and Privacy</vt:lpstr>
      <vt:lpstr>What is DNS?</vt:lpstr>
      <vt:lpstr>Domain Name System (DNS)</vt:lpstr>
      <vt:lpstr>Domain Name System Goals</vt:lpstr>
      <vt:lpstr>The Domain Name System:  Privacy Vulnerabilities</vt:lpstr>
      <vt:lpstr>Things that Can Be Learned from DNS…</vt:lpstr>
      <vt:lpstr>Example Attack: Website Fingerprinting</vt:lpstr>
      <vt:lpstr>DNS Privacy: Existing Approaches</vt:lpstr>
      <vt:lpstr>Existing Approaches Don’t Address First Hop as Adversary</vt:lpstr>
      <vt:lpstr>Strawman: Change DNS Providers, and Encrypt Transport (“DNS over HTTPS”)</vt:lpstr>
      <vt:lpstr>PowerPoint Presentation</vt:lpstr>
      <vt:lpstr>PowerPoint Presentation</vt:lpstr>
      <vt:lpstr>PowerPoint Presentation</vt:lpstr>
      <vt:lpstr>The Good News: DoH Sometimes Performs Well</vt:lpstr>
      <vt:lpstr>Encrypted DNS is Now Often “On by Default”</vt:lpstr>
      <vt:lpstr>Example  Current Interfaces</vt:lpstr>
      <vt:lpstr>Recommended Resolver Options</vt:lpstr>
      <vt:lpstr>Pilot Survey: Questions</vt:lpstr>
      <vt:lpstr>Firefox DoH Responses</vt:lpstr>
      <vt:lpstr>Private DNS Settings Choices</vt:lpstr>
      <vt:lpstr>Knowledge of and Trust in DNS Providers</vt:lpstr>
      <vt:lpstr>Summary and Future Directions</vt:lpstr>
      <vt:lpstr>The Bad News: Changing DNS Providers Doesn’t Solve the Privacy Problem!</vt:lpstr>
      <vt:lpstr>An Architectural Crisis: DNS is Getting Encrypted, but More Centralized</vt:lpstr>
      <vt:lpstr>Step 1: Encrypt Traffic Through the Recursive Oblivious DNS (ODNS)</vt:lpstr>
      <vt:lpstr>Oblivious DNS</vt:lpstr>
      <vt:lpstr>Oblivious DNS</vt:lpstr>
      <vt:lpstr>Distributing ODNS Keys to Clients</vt:lpstr>
      <vt:lpstr>Changes/Additions to DNS</vt:lpstr>
      <vt:lpstr>Ongoing Implementation Efforts</vt:lpstr>
      <vt:lpstr>Performance Evaluation: ODNS</vt:lpstr>
      <vt:lpstr>Practical Considerations</vt:lpstr>
      <vt:lpstr>Which Recursives Can ODNS Use Today?</vt:lpstr>
      <vt:lpstr>Oblivious DNS: Summary</vt:lpstr>
      <vt:lpstr>Step 2: Distribute Encrypted DNS Queries (“Re-Decentralize the DNS”)</vt:lpstr>
      <vt:lpstr>Preliminary Results:  Distributing Queries is Feasible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DNS Fingerprinting and Obfuscation</dc:title>
  <dc:creator>Nick Feamster</dc:creator>
  <cp:lastModifiedBy>Nick Feamster</cp:lastModifiedBy>
  <cp:revision>64</cp:revision>
  <dcterms:created xsi:type="dcterms:W3CDTF">2020-10-30T20:29:00Z</dcterms:created>
  <dcterms:modified xsi:type="dcterms:W3CDTF">2025-10-29T17:02:42Z</dcterms:modified>
</cp:coreProperties>
</file>